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60" r:id="rId1"/>
  </p:sldMasterIdLst>
  <p:notesMasterIdLst>
    <p:notesMasterId r:id="rId5"/>
  </p:notesMasterIdLst>
  <p:handoutMasterIdLst>
    <p:handoutMasterId r:id="rId6"/>
  </p:handoutMasterIdLst>
  <p:sldIdLst>
    <p:sldId id="297" r:id="rId2"/>
    <p:sldId id="298" r:id="rId3"/>
    <p:sldId id="299" r:id="rId4"/>
  </p:sldIdLst>
  <p:sldSz cx="12192000" cy="6858000"/>
  <p:notesSz cx="6858000" cy="9144000"/>
  <p:embeddedFontLst>
    <p:embeddedFont>
      <p:font typeface="Calibri" panose="020F0502020204030204" pitchFamily="34" charset="0"/>
      <p:regular r:id="rId7"/>
      <p:bold r:id="rId8"/>
      <p:italic r:id="rId9"/>
      <p:boldItalic r:id="rId10"/>
    </p:embeddedFont>
    <p:embeddedFont>
      <p:font typeface="DIN 2014" panose="020B0504020202020204" pitchFamily="34" charset="77"/>
      <p:regular r:id="rId11"/>
      <p:italic r:id="rId12"/>
    </p:embeddedFont>
    <p:embeddedFont>
      <p:font typeface="DIN 2014 Bold" panose="020B0504020202020204" pitchFamily="34" charset="77"/>
      <p:bold r:id="rId13"/>
    </p:embeddedFont>
    <p:embeddedFont>
      <p:font typeface="DIN 2014 Narrow Light" panose="020B0504020202020204" pitchFamily="34" charset="77"/>
      <p:regular r:id="rId14"/>
      <p:bold r:id="rId15"/>
      <p:italic r:id="rId16"/>
    </p:embeddedFont>
    <p:embeddedFont>
      <p:font typeface="Nexus Sans Pro" panose="02000503030000020003" pitchFamily="2" charset="77"/>
      <p:regular r:id="rId17"/>
      <p:bold r:id="rId18"/>
      <p:italic r:id="rId19"/>
      <p:boldItalic r:id="rId20"/>
    </p:embeddedFont>
    <p:embeddedFont>
      <p:font typeface="NexusSans-Bold" pitchFamily="2" charset="77"/>
      <p:regular r:id="rId21"/>
      <p:bold r:id="rId22"/>
    </p:embeddedFont>
    <p:embeddedFont>
      <p:font typeface="NexusSans-Italic" pitchFamily="2" charset="77"/>
      <p:italic r:id="rId23"/>
    </p:embeddedFont>
    <p:embeddedFont>
      <p:font typeface="NexusSans-Regular" pitchFamily="2" charset="77"/>
      <p:regular r:id="rId2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58229"/>
    <a:srgbClr val="323233"/>
    <a:srgbClr val="EBEBEC"/>
    <a:srgbClr val="44546A"/>
    <a:srgbClr val="1B75BC"/>
    <a:srgbClr val="E6E6E6"/>
    <a:srgbClr val="A5A5A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53" autoAdjust="0"/>
    <p:restoredTop sz="92245" autoAdjust="0"/>
  </p:normalViewPr>
  <p:slideViewPr>
    <p:cSldViewPr snapToGrid="0" snapToObjects="1">
      <p:cViewPr varScale="1">
        <p:scale>
          <a:sx n="124" d="100"/>
          <a:sy n="124" d="100"/>
        </p:scale>
        <p:origin x="448" y="176"/>
      </p:cViewPr>
      <p:guideLst/>
    </p:cSldViewPr>
  </p:slideViewPr>
  <p:outlineViewPr>
    <p:cViewPr>
      <p:scale>
        <a:sx n="33" d="100"/>
        <a:sy n="33" d="100"/>
      </p:scale>
      <p:origin x="0" y="-24318"/>
    </p:cViewPr>
  </p:outlineViewPr>
  <p:notesTextViewPr>
    <p:cViewPr>
      <p:scale>
        <a:sx n="1" d="1"/>
        <a:sy n="1" d="1"/>
      </p:scale>
      <p:origin x="0" y="0"/>
    </p:cViewPr>
  </p:notesTextViewPr>
  <p:notesViewPr>
    <p:cSldViewPr snapToGrid="0" snapToObjects="1" showGuides="1">
      <p:cViewPr varScale="1">
        <p:scale>
          <a:sx n="143" d="100"/>
          <a:sy n="143" d="100"/>
        </p:scale>
        <p:origin x="2424" y="20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font" Target="fonts/font2.fntdata"/><Relationship Id="rId13" Type="http://schemas.openxmlformats.org/officeDocument/2006/relationships/font" Target="fonts/font7.fntdata"/><Relationship Id="rId18" Type="http://schemas.openxmlformats.org/officeDocument/2006/relationships/font" Target="fonts/font12.fntdata"/><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font" Target="fonts/font15.fntdata"/><Relationship Id="rId7" Type="http://schemas.openxmlformats.org/officeDocument/2006/relationships/font" Target="fonts/font1.fntdata"/><Relationship Id="rId12" Type="http://schemas.openxmlformats.org/officeDocument/2006/relationships/font" Target="fonts/font6.fntdata"/><Relationship Id="rId17" Type="http://schemas.openxmlformats.org/officeDocument/2006/relationships/font" Target="fonts/font11.fntdata"/><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font" Target="fonts/font10.fntdata"/><Relationship Id="rId20" Type="http://schemas.openxmlformats.org/officeDocument/2006/relationships/font" Target="fonts/font14.fntdata"/><Relationship Id="rId1" Type="http://schemas.openxmlformats.org/officeDocument/2006/relationships/slideMaster" Target="slideMasters/slideMaster1.xml"/><Relationship Id="rId6" Type="http://schemas.openxmlformats.org/officeDocument/2006/relationships/handoutMaster" Target="handoutMasters/handoutMaster1.xml"/><Relationship Id="rId11" Type="http://schemas.openxmlformats.org/officeDocument/2006/relationships/font" Target="fonts/font5.fntdata"/><Relationship Id="rId24" Type="http://schemas.openxmlformats.org/officeDocument/2006/relationships/font" Target="fonts/font18.fntdata"/><Relationship Id="rId5" Type="http://schemas.openxmlformats.org/officeDocument/2006/relationships/notesMaster" Target="notesMasters/notesMaster1.xml"/><Relationship Id="rId15" Type="http://schemas.openxmlformats.org/officeDocument/2006/relationships/font" Target="fonts/font9.fntdata"/><Relationship Id="rId23" Type="http://schemas.openxmlformats.org/officeDocument/2006/relationships/font" Target="fonts/font17.fntdata"/><Relationship Id="rId28" Type="http://schemas.openxmlformats.org/officeDocument/2006/relationships/tableStyles" Target="tableStyles.xml"/><Relationship Id="rId10" Type="http://schemas.openxmlformats.org/officeDocument/2006/relationships/font" Target="fonts/font4.fntdata"/><Relationship Id="rId19" Type="http://schemas.openxmlformats.org/officeDocument/2006/relationships/font" Target="fonts/font13.fntdata"/><Relationship Id="rId4" Type="http://schemas.openxmlformats.org/officeDocument/2006/relationships/slide" Target="slides/slide3.xml"/><Relationship Id="rId9" Type="http://schemas.openxmlformats.org/officeDocument/2006/relationships/font" Target="fonts/font3.fntdata"/><Relationship Id="rId14" Type="http://schemas.openxmlformats.org/officeDocument/2006/relationships/font" Target="fonts/font8.fntdata"/><Relationship Id="rId22" Type="http://schemas.openxmlformats.org/officeDocument/2006/relationships/font" Target="fonts/font16.fntdata"/><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3D1FF6A-DCAA-9D4D-8365-6C6088308DF5}"/>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32FEAF73-F8ED-F147-AE4B-BABF3F38CB41}"/>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8BB62FAD-B68F-7442-9D03-CD95DA4EED7F}" type="datetimeFigureOut">
              <a:rPr lang="en-US" smtClean="0"/>
              <a:t>3/13/23</a:t>
            </a:fld>
            <a:endParaRPr lang="en-US"/>
          </a:p>
        </p:txBody>
      </p:sp>
      <p:sp>
        <p:nvSpPr>
          <p:cNvPr id="4" name="Footer Placeholder 3">
            <a:extLst>
              <a:ext uri="{FF2B5EF4-FFF2-40B4-BE49-F238E27FC236}">
                <a16:creationId xmlns:a16="http://schemas.microsoft.com/office/drawing/2014/main" id="{7AE0A5BC-06A8-2444-89F6-4F6EC8AF8422}"/>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E4868ADE-21CE-3E43-8415-4C328D51393A}"/>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F673C4CE-34E6-C44A-941C-B8C287BA5F07}" type="slidenum">
              <a:rPr lang="en-US" smtClean="0"/>
              <a:t>‹#›</a:t>
            </a:fld>
            <a:endParaRPr lang="en-US"/>
          </a:p>
        </p:txBody>
      </p:sp>
    </p:spTree>
    <p:extLst>
      <p:ext uri="{BB962C8B-B14F-4D97-AF65-F5344CB8AC3E}">
        <p14:creationId xmlns:p14="http://schemas.microsoft.com/office/powerpoint/2010/main" val="341584748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160B04E-363B-F14C-930C-44E107E35913}" type="datetimeFigureOut">
              <a:rPr lang="en-US" smtClean="0"/>
              <a:t>3/13/23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BE5758B-B713-9940-9164-0024BBD8DEEF}" type="slidenum">
              <a:rPr lang="en-US" smtClean="0"/>
              <a:t>‹#›</a:t>
            </a:fld>
            <a:endParaRPr lang="en-US"/>
          </a:p>
        </p:txBody>
      </p:sp>
    </p:spTree>
    <p:extLst>
      <p:ext uri="{BB962C8B-B14F-4D97-AF65-F5344CB8AC3E}">
        <p14:creationId xmlns:p14="http://schemas.microsoft.com/office/powerpoint/2010/main" val="27905435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Master" Target="../slideMasters/slideMaster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9.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image" Target="../media/image9.png"/><Relationship Id="rId1" Type="http://schemas.openxmlformats.org/officeDocument/2006/relationships/slideMaster" Target="../slideMasters/slideMaster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24.png"/><Relationship Id="rId2" Type="http://schemas.openxmlformats.org/officeDocument/2006/relationships/image" Target="../media/image19.png"/><Relationship Id="rId1" Type="http://schemas.openxmlformats.org/officeDocument/2006/relationships/slideMaster" Target="../slideMasters/slideMaster1.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Layouts/_rels/slideLayout27.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25.png"/><Relationship Id="rId7" Type="http://schemas.openxmlformats.org/officeDocument/2006/relationships/image" Target="../media/image29.png"/><Relationship Id="rId2" Type="http://schemas.openxmlformats.org/officeDocument/2006/relationships/image" Target="../media/image9.png"/><Relationship Id="rId1" Type="http://schemas.openxmlformats.org/officeDocument/2006/relationships/slideMaster" Target="../slideMasters/slideMaster1.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33DECE-3BE3-A743-872B-F4E93B4985CC}"/>
              </a:ext>
            </a:extLst>
          </p:cNvPr>
          <p:cNvSpPr>
            <a:spLocks noGrp="1"/>
          </p:cNvSpPr>
          <p:nvPr>
            <p:ph type="ctrTitle"/>
          </p:nvPr>
        </p:nvSpPr>
        <p:spPr>
          <a:xfrm>
            <a:off x="2909599" y="981077"/>
            <a:ext cx="8442616" cy="1331913"/>
          </a:xfrm>
        </p:spPr>
        <p:txBody>
          <a:bodyPr anchor="ctr">
            <a:normAutofit/>
          </a:bodyPr>
          <a:lstStyle>
            <a:lvl1pPr algn="l">
              <a:defRPr sz="4400"/>
            </a:lvl1pPr>
          </a:lstStyle>
          <a:p>
            <a:r>
              <a:rPr lang="en-GB"/>
              <a:t>Click to edit Master title style</a:t>
            </a:r>
            <a:endParaRPr lang="en-AU" dirty="0"/>
          </a:p>
        </p:txBody>
      </p:sp>
      <p:sp>
        <p:nvSpPr>
          <p:cNvPr id="3" name="Subtitle 2">
            <a:extLst>
              <a:ext uri="{FF2B5EF4-FFF2-40B4-BE49-F238E27FC236}">
                <a16:creationId xmlns:a16="http://schemas.microsoft.com/office/drawing/2014/main" id="{17867F4C-0B1D-D94B-A59B-06CC94FDE434}"/>
              </a:ext>
            </a:extLst>
          </p:cNvPr>
          <p:cNvSpPr>
            <a:spLocks noGrp="1"/>
          </p:cNvSpPr>
          <p:nvPr>
            <p:ph type="subTitle" idx="1" hasCustomPrompt="1"/>
          </p:nvPr>
        </p:nvSpPr>
        <p:spPr>
          <a:xfrm>
            <a:off x="2909597" y="2312989"/>
            <a:ext cx="8442617" cy="1116012"/>
          </a:xfrm>
        </p:spPr>
        <p:txBody>
          <a:bodyPr anchor="ctr"/>
          <a:lstStyle>
            <a:lvl1pPr marL="0" indent="0" algn="l">
              <a:buNone/>
              <a:defRPr sz="2400"/>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dirty="0"/>
              <a:t>City, Date</a:t>
            </a:r>
            <a:endParaRPr lang="en-AU" dirty="0"/>
          </a:p>
        </p:txBody>
      </p:sp>
      <p:sp>
        <p:nvSpPr>
          <p:cNvPr id="7" name="TextBox 6">
            <a:extLst>
              <a:ext uri="{FF2B5EF4-FFF2-40B4-BE49-F238E27FC236}">
                <a16:creationId xmlns:a16="http://schemas.microsoft.com/office/drawing/2014/main" id="{ADEDD62A-8945-3846-92A7-458EBDCE3592}"/>
              </a:ext>
            </a:extLst>
          </p:cNvPr>
          <p:cNvSpPr txBox="1"/>
          <p:nvPr userDrawn="1"/>
        </p:nvSpPr>
        <p:spPr>
          <a:xfrm>
            <a:off x="2892426" y="5368355"/>
            <a:ext cx="8442617" cy="400110"/>
          </a:xfrm>
          <a:prstGeom prst="rect">
            <a:avLst/>
          </a:prstGeom>
          <a:noFill/>
        </p:spPr>
        <p:txBody>
          <a:bodyPr wrap="square" rtlCol="0">
            <a:spAutoFit/>
          </a:bodyPr>
          <a:lstStyle/>
          <a:p>
            <a:r>
              <a:rPr lang="en-AU" sz="2000" b="0" i="0" dirty="0">
                <a:latin typeface="Nexus Sans Pro" panose="02000503030000020003" pitchFamily="2" charset="77"/>
              </a:rPr>
              <a:t>Presented by:</a:t>
            </a:r>
          </a:p>
        </p:txBody>
      </p:sp>
      <p:sp>
        <p:nvSpPr>
          <p:cNvPr id="8" name="Footer Placeholder 4">
            <a:extLst>
              <a:ext uri="{FF2B5EF4-FFF2-40B4-BE49-F238E27FC236}">
                <a16:creationId xmlns:a16="http://schemas.microsoft.com/office/drawing/2014/main" id="{1E5C4843-0712-8D47-A39F-200164EB174C}"/>
              </a:ext>
            </a:extLst>
          </p:cNvPr>
          <p:cNvSpPr>
            <a:spLocks noGrp="1"/>
          </p:cNvSpPr>
          <p:nvPr>
            <p:ph type="ftr" sz="quarter" idx="11"/>
          </p:nvPr>
        </p:nvSpPr>
        <p:spPr>
          <a:xfrm>
            <a:off x="4038600" y="6356351"/>
            <a:ext cx="4114800" cy="365125"/>
          </a:xfrm>
        </p:spPr>
        <p:txBody>
          <a:bodyPr/>
          <a:lstStyle/>
          <a:p>
            <a:r>
              <a:rPr lang="en-AU" dirty="0"/>
              <a:t>© 2020 Elia International Ltd</a:t>
            </a:r>
          </a:p>
        </p:txBody>
      </p:sp>
      <p:sp>
        <p:nvSpPr>
          <p:cNvPr id="10" name="Text Placeholder 9">
            <a:extLst>
              <a:ext uri="{FF2B5EF4-FFF2-40B4-BE49-F238E27FC236}">
                <a16:creationId xmlns:a16="http://schemas.microsoft.com/office/drawing/2014/main" id="{C5112F74-A6FA-454A-85D0-BD59EE59C1A2}"/>
              </a:ext>
            </a:extLst>
          </p:cNvPr>
          <p:cNvSpPr>
            <a:spLocks noGrp="1"/>
          </p:cNvSpPr>
          <p:nvPr>
            <p:ph type="body" sz="quarter" idx="12"/>
          </p:nvPr>
        </p:nvSpPr>
        <p:spPr>
          <a:xfrm>
            <a:off x="4477513" y="5386694"/>
            <a:ext cx="7200900" cy="319087"/>
          </a:xfrm>
        </p:spPr>
        <p:txBody>
          <a:bodyPr>
            <a:noAutofit/>
          </a:bodyPr>
          <a:lstStyle>
            <a:lvl1pPr marL="0" indent="0">
              <a:buFontTx/>
              <a:buNone/>
              <a:defRPr sz="1800">
                <a:solidFill>
                  <a:schemeClr val="tx1">
                    <a:lumMod val="65000"/>
                    <a:lumOff val="35000"/>
                  </a:schemeClr>
                </a:solidFill>
              </a:defRPr>
            </a:lvl1pPr>
          </a:lstStyle>
          <a:p>
            <a:pPr lvl="0"/>
            <a:r>
              <a:rPr lang="en-GB"/>
              <a:t>Click to edit Master text styles</a:t>
            </a:r>
          </a:p>
        </p:txBody>
      </p:sp>
    </p:spTree>
    <p:extLst>
      <p:ext uri="{BB962C8B-B14F-4D97-AF65-F5344CB8AC3E}">
        <p14:creationId xmlns:p14="http://schemas.microsoft.com/office/powerpoint/2010/main" val="2603484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logo and sub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33DECE-3BE3-A743-872B-F4E93B4985CC}"/>
              </a:ext>
            </a:extLst>
          </p:cNvPr>
          <p:cNvSpPr>
            <a:spLocks noGrp="1"/>
          </p:cNvSpPr>
          <p:nvPr>
            <p:ph type="ctrTitle"/>
          </p:nvPr>
        </p:nvSpPr>
        <p:spPr>
          <a:xfrm>
            <a:off x="2909599" y="981077"/>
            <a:ext cx="8442616" cy="1331913"/>
          </a:xfrm>
        </p:spPr>
        <p:txBody>
          <a:bodyPr anchor="ctr">
            <a:normAutofit/>
          </a:bodyPr>
          <a:lstStyle>
            <a:lvl1pPr algn="l">
              <a:defRPr sz="4400"/>
            </a:lvl1pPr>
          </a:lstStyle>
          <a:p>
            <a:r>
              <a:rPr lang="en-GB"/>
              <a:t>Click to edit Master title style</a:t>
            </a:r>
            <a:endParaRPr lang="en-AU" dirty="0"/>
          </a:p>
        </p:txBody>
      </p:sp>
      <p:sp>
        <p:nvSpPr>
          <p:cNvPr id="3" name="Subtitle 2">
            <a:extLst>
              <a:ext uri="{FF2B5EF4-FFF2-40B4-BE49-F238E27FC236}">
                <a16:creationId xmlns:a16="http://schemas.microsoft.com/office/drawing/2014/main" id="{17867F4C-0B1D-D94B-A59B-06CC94FDE434}"/>
              </a:ext>
            </a:extLst>
          </p:cNvPr>
          <p:cNvSpPr>
            <a:spLocks noGrp="1"/>
          </p:cNvSpPr>
          <p:nvPr>
            <p:ph type="subTitle" idx="1" hasCustomPrompt="1"/>
          </p:nvPr>
        </p:nvSpPr>
        <p:spPr>
          <a:xfrm>
            <a:off x="2909597" y="2312989"/>
            <a:ext cx="8442617" cy="1116012"/>
          </a:xfrm>
        </p:spPr>
        <p:txBody>
          <a:bodyPr anchor="ctr"/>
          <a:lstStyle>
            <a:lvl1pPr marL="0" indent="0" algn="l">
              <a:buNone/>
              <a:defRPr sz="2400"/>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dirty="0"/>
              <a:t>City, Date</a:t>
            </a:r>
            <a:endParaRPr lang="en-AU" dirty="0"/>
          </a:p>
        </p:txBody>
      </p:sp>
      <p:sp>
        <p:nvSpPr>
          <p:cNvPr id="8" name="Footer Placeholder 4">
            <a:extLst>
              <a:ext uri="{FF2B5EF4-FFF2-40B4-BE49-F238E27FC236}">
                <a16:creationId xmlns:a16="http://schemas.microsoft.com/office/drawing/2014/main" id="{1E5C4843-0712-8D47-A39F-200164EB174C}"/>
              </a:ext>
            </a:extLst>
          </p:cNvPr>
          <p:cNvSpPr>
            <a:spLocks noGrp="1"/>
          </p:cNvSpPr>
          <p:nvPr>
            <p:ph type="ftr" sz="quarter" idx="11"/>
          </p:nvPr>
        </p:nvSpPr>
        <p:spPr>
          <a:xfrm>
            <a:off x="4038600" y="6356351"/>
            <a:ext cx="4114800" cy="365125"/>
          </a:xfrm>
        </p:spPr>
        <p:txBody>
          <a:bodyPr/>
          <a:lstStyle/>
          <a:p>
            <a:r>
              <a:rPr lang="en-AU" dirty="0"/>
              <a:t>© 2020 Elia International Ltd</a:t>
            </a:r>
          </a:p>
        </p:txBody>
      </p:sp>
      <p:sp>
        <p:nvSpPr>
          <p:cNvPr id="10" name="Text Placeholder 9">
            <a:extLst>
              <a:ext uri="{FF2B5EF4-FFF2-40B4-BE49-F238E27FC236}">
                <a16:creationId xmlns:a16="http://schemas.microsoft.com/office/drawing/2014/main" id="{C5112F74-A6FA-454A-85D0-BD59EE59C1A2}"/>
              </a:ext>
            </a:extLst>
          </p:cNvPr>
          <p:cNvSpPr>
            <a:spLocks noGrp="1"/>
          </p:cNvSpPr>
          <p:nvPr>
            <p:ph type="body" sz="quarter" idx="12"/>
          </p:nvPr>
        </p:nvSpPr>
        <p:spPr>
          <a:xfrm>
            <a:off x="4477513" y="5427154"/>
            <a:ext cx="7200900" cy="319087"/>
          </a:xfrm>
        </p:spPr>
        <p:txBody>
          <a:bodyPr>
            <a:noAutofit/>
          </a:bodyPr>
          <a:lstStyle>
            <a:lvl1pPr marL="0" indent="0">
              <a:buFontTx/>
              <a:buNone/>
              <a:defRPr sz="1800">
                <a:solidFill>
                  <a:schemeClr val="tx1">
                    <a:lumMod val="65000"/>
                    <a:lumOff val="35000"/>
                  </a:schemeClr>
                </a:solidFill>
              </a:defRPr>
            </a:lvl1pPr>
          </a:lstStyle>
          <a:p>
            <a:pPr lvl="0"/>
            <a:r>
              <a:rPr lang="en-GB"/>
              <a:t>Click to edit Master text styles</a:t>
            </a:r>
          </a:p>
        </p:txBody>
      </p:sp>
    </p:spTree>
    <p:extLst>
      <p:ext uri="{BB962C8B-B14F-4D97-AF65-F5344CB8AC3E}">
        <p14:creationId xmlns:p14="http://schemas.microsoft.com/office/powerpoint/2010/main" val="23054447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itle" preserve="1">
  <p:cSld name="Basic Text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33DECE-3BE3-A743-872B-F4E93B4985CC}"/>
              </a:ext>
            </a:extLst>
          </p:cNvPr>
          <p:cNvSpPr>
            <a:spLocks noGrp="1"/>
          </p:cNvSpPr>
          <p:nvPr>
            <p:ph type="ctrTitle"/>
          </p:nvPr>
        </p:nvSpPr>
        <p:spPr>
          <a:xfrm>
            <a:off x="2909599" y="981077"/>
            <a:ext cx="8442616" cy="1331913"/>
          </a:xfrm>
        </p:spPr>
        <p:txBody>
          <a:bodyPr anchor="ctr">
            <a:normAutofit/>
          </a:bodyPr>
          <a:lstStyle>
            <a:lvl1pPr algn="l">
              <a:defRPr sz="4400"/>
            </a:lvl1pPr>
          </a:lstStyle>
          <a:p>
            <a:r>
              <a:rPr lang="en-GB"/>
              <a:t>Click to edit Master title style</a:t>
            </a:r>
            <a:endParaRPr lang="en-AU" dirty="0"/>
          </a:p>
        </p:txBody>
      </p:sp>
      <p:sp>
        <p:nvSpPr>
          <p:cNvPr id="3" name="Subtitle 2">
            <a:extLst>
              <a:ext uri="{FF2B5EF4-FFF2-40B4-BE49-F238E27FC236}">
                <a16:creationId xmlns:a16="http://schemas.microsoft.com/office/drawing/2014/main" id="{17867F4C-0B1D-D94B-A59B-06CC94FDE434}"/>
              </a:ext>
            </a:extLst>
          </p:cNvPr>
          <p:cNvSpPr>
            <a:spLocks noGrp="1"/>
          </p:cNvSpPr>
          <p:nvPr>
            <p:ph type="subTitle" idx="1" hasCustomPrompt="1"/>
          </p:nvPr>
        </p:nvSpPr>
        <p:spPr>
          <a:xfrm>
            <a:off x="2909600" y="2312980"/>
            <a:ext cx="8442617" cy="3456000"/>
          </a:xfrm>
        </p:spPr>
        <p:txBody>
          <a:bodyPr anchor="t">
            <a:normAutofit/>
          </a:bodyPr>
          <a:lstStyle>
            <a:lvl1pPr marL="0" indent="0" algn="l">
              <a:buNone/>
              <a:defRPr sz="2400"/>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dirty="0"/>
              <a:t>Click to edit text</a:t>
            </a:r>
            <a:endParaRPr lang="en-AU" dirty="0"/>
          </a:p>
        </p:txBody>
      </p:sp>
      <p:sp>
        <p:nvSpPr>
          <p:cNvPr id="6" name="Rectangle 5">
            <a:extLst>
              <a:ext uri="{FF2B5EF4-FFF2-40B4-BE49-F238E27FC236}">
                <a16:creationId xmlns:a16="http://schemas.microsoft.com/office/drawing/2014/main" id="{E280C9DA-725F-5F43-8CCB-3DC1D3C62A93}"/>
              </a:ext>
            </a:extLst>
          </p:cNvPr>
          <p:cNvSpPr/>
          <p:nvPr userDrawn="1"/>
        </p:nvSpPr>
        <p:spPr>
          <a:xfrm>
            <a:off x="0" y="2"/>
            <a:ext cx="12192000" cy="333375"/>
          </a:xfrm>
          <a:prstGeom prst="rect">
            <a:avLst/>
          </a:prstGeom>
          <a:solidFill>
            <a:srgbClr val="1B75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351"/>
          </a:p>
        </p:txBody>
      </p:sp>
      <p:sp>
        <p:nvSpPr>
          <p:cNvPr id="9" name="Rectangle 8">
            <a:extLst>
              <a:ext uri="{FF2B5EF4-FFF2-40B4-BE49-F238E27FC236}">
                <a16:creationId xmlns:a16="http://schemas.microsoft.com/office/drawing/2014/main" id="{04ED5188-5273-664B-B0EB-4A260CB5E6FE}"/>
              </a:ext>
            </a:extLst>
          </p:cNvPr>
          <p:cNvSpPr/>
          <p:nvPr userDrawn="1"/>
        </p:nvSpPr>
        <p:spPr>
          <a:xfrm>
            <a:off x="0" y="6165851"/>
            <a:ext cx="12192000" cy="692151"/>
          </a:xfrm>
          <a:prstGeom prst="rect">
            <a:avLst/>
          </a:prstGeom>
          <a:solidFill>
            <a:srgbClr val="F58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351"/>
          </a:p>
        </p:txBody>
      </p:sp>
    </p:spTree>
    <p:extLst>
      <p:ext uri="{BB962C8B-B14F-4D97-AF65-F5344CB8AC3E}">
        <p14:creationId xmlns:p14="http://schemas.microsoft.com/office/powerpoint/2010/main" val="32519218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Mostly Text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A9AAA1-2759-1A4A-8637-651911F498FA}"/>
              </a:ext>
            </a:extLst>
          </p:cNvPr>
          <p:cNvSpPr>
            <a:spLocks noGrp="1"/>
          </p:cNvSpPr>
          <p:nvPr>
            <p:ph type="title"/>
          </p:nvPr>
        </p:nvSpPr>
        <p:spPr>
          <a:xfrm>
            <a:off x="407989" y="525401"/>
            <a:ext cx="10944225" cy="647699"/>
          </a:xfrm>
        </p:spPr>
        <p:txBody>
          <a:bodyPr>
            <a:normAutofit/>
          </a:bodyPr>
          <a:lstStyle>
            <a:lvl1pPr>
              <a:defRPr sz="3600">
                <a:solidFill>
                  <a:srgbClr val="1B75BC"/>
                </a:solidFill>
              </a:defRPr>
            </a:lvl1pPr>
          </a:lstStyle>
          <a:p>
            <a:r>
              <a:rPr lang="en-GB"/>
              <a:t>Click to edit Master title style</a:t>
            </a:r>
            <a:endParaRPr lang="en-AU" dirty="0"/>
          </a:p>
        </p:txBody>
      </p:sp>
      <p:sp>
        <p:nvSpPr>
          <p:cNvPr id="4" name="Rectangle 3">
            <a:extLst>
              <a:ext uri="{FF2B5EF4-FFF2-40B4-BE49-F238E27FC236}">
                <a16:creationId xmlns:a16="http://schemas.microsoft.com/office/drawing/2014/main" id="{2F92B1DE-2728-DD45-BF20-0AFE5EF838F5}"/>
              </a:ext>
            </a:extLst>
          </p:cNvPr>
          <p:cNvSpPr/>
          <p:nvPr userDrawn="1"/>
        </p:nvSpPr>
        <p:spPr>
          <a:xfrm>
            <a:off x="0" y="2"/>
            <a:ext cx="12192000" cy="333375"/>
          </a:xfrm>
          <a:prstGeom prst="rect">
            <a:avLst/>
          </a:prstGeom>
          <a:solidFill>
            <a:srgbClr val="1B75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351"/>
          </a:p>
        </p:txBody>
      </p:sp>
      <p:sp>
        <p:nvSpPr>
          <p:cNvPr id="5" name="Rectangle 4">
            <a:extLst>
              <a:ext uri="{FF2B5EF4-FFF2-40B4-BE49-F238E27FC236}">
                <a16:creationId xmlns:a16="http://schemas.microsoft.com/office/drawing/2014/main" id="{03AAD3FF-016E-3C41-B754-0A6B51F2D7A5}"/>
              </a:ext>
            </a:extLst>
          </p:cNvPr>
          <p:cNvSpPr/>
          <p:nvPr userDrawn="1"/>
        </p:nvSpPr>
        <p:spPr>
          <a:xfrm>
            <a:off x="0" y="6174995"/>
            <a:ext cx="12192000" cy="692151"/>
          </a:xfrm>
          <a:prstGeom prst="rect">
            <a:avLst/>
          </a:prstGeom>
          <a:solidFill>
            <a:srgbClr val="F58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351"/>
          </a:p>
        </p:txBody>
      </p:sp>
      <p:sp>
        <p:nvSpPr>
          <p:cNvPr id="8" name="Text Placeholder 7">
            <a:extLst>
              <a:ext uri="{FF2B5EF4-FFF2-40B4-BE49-F238E27FC236}">
                <a16:creationId xmlns:a16="http://schemas.microsoft.com/office/drawing/2014/main" id="{3607EAB4-F3AE-1E45-A11F-2562D213742C}"/>
              </a:ext>
            </a:extLst>
          </p:cNvPr>
          <p:cNvSpPr>
            <a:spLocks noGrp="1"/>
          </p:cNvSpPr>
          <p:nvPr>
            <p:ph type="body" sz="quarter" idx="11"/>
          </p:nvPr>
        </p:nvSpPr>
        <p:spPr>
          <a:xfrm>
            <a:off x="407989" y="1435610"/>
            <a:ext cx="10944225" cy="4333367"/>
          </a:xfrm>
        </p:spPr>
        <p:txBody>
          <a:bodyPr/>
          <a:lstStyle>
            <a:lvl2pPr marL="800089" indent="-342900">
              <a:buFont typeface="Arial" panose="020B0604020202020204" pitchFamily="34" charset="0"/>
              <a:buChar char="•"/>
              <a:defRPr/>
            </a:lvl2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AU" dirty="0"/>
          </a:p>
        </p:txBody>
      </p:sp>
    </p:spTree>
    <p:extLst>
      <p:ext uri="{BB962C8B-B14F-4D97-AF65-F5344CB8AC3E}">
        <p14:creationId xmlns:p14="http://schemas.microsoft.com/office/powerpoint/2010/main" val="3117793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New Sec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8163A2-66F9-5645-89CB-F0D15A24EEEE}"/>
              </a:ext>
            </a:extLst>
          </p:cNvPr>
          <p:cNvSpPr>
            <a:spLocks noGrp="1"/>
          </p:cNvSpPr>
          <p:nvPr>
            <p:ph type="title" hasCustomPrompt="1"/>
          </p:nvPr>
        </p:nvSpPr>
        <p:spPr/>
        <p:txBody>
          <a:bodyPr/>
          <a:lstStyle/>
          <a:p>
            <a:r>
              <a:rPr lang="en-US" dirty="0"/>
              <a:t>Click to edit section title</a:t>
            </a:r>
            <a:endParaRPr lang="en-AU" dirty="0"/>
          </a:p>
        </p:txBody>
      </p:sp>
      <p:sp>
        <p:nvSpPr>
          <p:cNvPr id="3" name="Content Placeholder 2">
            <a:extLst>
              <a:ext uri="{FF2B5EF4-FFF2-40B4-BE49-F238E27FC236}">
                <a16:creationId xmlns:a16="http://schemas.microsoft.com/office/drawing/2014/main" id="{0C0E41AC-922D-1E41-8733-2051844B43E4}"/>
              </a:ext>
            </a:extLst>
          </p:cNvPr>
          <p:cNvSpPr>
            <a:spLocks noGrp="1"/>
          </p:cNvSpPr>
          <p:nvPr>
            <p:ph idx="1"/>
          </p:nvPr>
        </p:nvSpPr>
        <p:spPr>
          <a:xfrm>
            <a:off x="2892426" y="2474843"/>
            <a:ext cx="8458201" cy="329413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dirty="0"/>
          </a:p>
        </p:txBody>
      </p:sp>
      <p:sp>
        <p:nvSpPr>
          <p:cNvPr id="7" name="Rectangle 6">
            <a:extLst>
              <a:ext uri="{FF2B5EF4-FFF2-40B4-BE49-F238E27FC236}">
                <a16:creationId xmlns:a16="http://schemas.microsoft.com/office/drawing/2014/main" id="{8789FA30-43FA-8A42-A1AF-10EF13E79B3D}"/>
              </a:ext>
            </a:extLst>
          </p:cNvPr>
          <p:cNvSpPr/>
          <p:nvPr userDrawn="1"/>
        </p:nvSpPr>
        <p:spPr>
          <a:xfrm>
            <a:off x="0" y="2"/>
            <a:ext cx="12192000" cy="333375"/>
          </a:xfrm>
          <a:prstGeom prst="rect">
            <a:avLst/>
          </a:prstGeom>
          <a:solidFill>
            <a:srgbClr val="1B75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351"/>
          </a:p>
        </p:txBody>
      </p:sp>
      <p:sp>
        <p:nvSpPr>
          <p:cNvPr id="8" name="Rectangle 7">
            <a:extLst>
              <a:ext uri="{FF2B5EF4-FFF2-40B4-BE49-F238E27FC236}">
                <a16:creationId xmlns:a16="http://schemas.microsoft.com/office/drawing/2014/main" id="{F2078059-78CF-8844-B17A-BDEA640F9851}"/>
              </a:ext>
            </a:extLst>
          </p:cNvPr>
          <p:cNvSpPr/>
          <p:nvPr userDrawn="1"/>
        </p:nvSpPr>
        <p:spPr>
          <a:xfrm>
            <a:off x="0" y="6165851"/>
            <a:ext cx="12192000" cy="692151"/>
          </a:xfrm>
          <a:prstGeom prst="rect">
            <a:avLst/>
          </a:prstGeom>
          <a:solidFill>
            <a:srgbClr val="F58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351"/>
          </a:p>
        </p:txBody>
      </p:sp>
      <p:cxnSp>
        <p:nvCxnSpPr>
          <p:cNvPr id="5" name="Straight Connector 4">
            <a:extLst>
              <a:ext uri="{FF2B5EF4-FFF2-40B4-BE49-F238E27FC236}">
                <a16:creationId xmlns:a16="http://schemas.microsoft.com/office/drawing/2014/main" id="{8B6F34E3-1C75-434F-9A98-0A83D56602B4}"/>
              </a:ext>
            </a:extLst>
          </p:cNvPr>
          <p:cNvCxnSpPr/>
          <p:nvPr userDrawn="1"/>
        </p:nvCxnSpPr>
        <p:spPr>
          <a:xfrm>
            <a:off x="2892427" y="2309019"/>
            <a:ext cx="8459787" cy="0"/>
          </a:xfrm>
          <a:prstGeom prst="line">
            <a:avLst/>
          </a:prstGeom>
          <a:ln w="9525">
            <a:solidFill>
              <a:srgbClr val="1B75BC"/>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563421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Three Column">
    <p:spTree>
      <p:nvGrpSpPr>
        <p:cNvPr id="1" name=""/>
        <p:cNvGrpSpPr/>
        <p:nvPr/>
      </p:nvGrpSpPr>
      <p:grpSpPr>
        <a:xfrm>
          <a:off x="0" y="0"/>
          <a:ext cx="0" cy="0"/>
          <a:chOff x="0" y="0"/>
          <a:chExt cx="0" cy="0"/>
        </a:xfrm>
      </p:grpSpPr>
      <p:cxnSp>
        <p:nvCxnSpPr>
          <p:cNvPr id="22" name="Straight Connector 21">
            <a:extLst>
              <a:ext uri="{FF2B5EF4-FFF2-40B4-BE49-F238E27FC236}">
                <a16:creationId xmlns:a16="http://schemas.microsoft.com/office/drawing/2014/main" id="{96BAAD54-0D4A-424D-B5B2-EC4A938C64D4}"/>
              </a:ext>
            </a:extLst>
          </p:cNvPr>
          <p:cNvCxnSpPr/>
          <p:nvPr userDrawn="1"/>
        </p:nvCxnSpPr>
        <p:spPr>
          <a:xfrm>
            <a:off x="4078800" y="0"/>
            <a:ext cx="0" cy="6858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4A5E419C-32A2-1948-A56A-E9E3F0370FD5}"/>
              </a:ext>
            </a:extLst>
          </p:cNvPr>
          <p:cNvCxnSpPr/>
          <p:nvPr userDrawn="1"/>
        </p:nvCxnSpPr>
        <p:spPr>
          <a:xfrm>
            <a:off x="8163439" y="0"/>
            <a:ext cx="0" cy="6858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37E63311-E07A-834C-8DAA-92B69AFA316A}"/>
              </a:ext>
            </a:extLst>
          </p:cNvPr>
          <p:cNvCxnSpPr/>
          <p:nvPr userDrawn="1"/>
        </p:nvCxnSpPr>
        <p:spPr>
          <a:xfrm>
            <a:off x="0" y="635431"/>
            <a:ext cx="12240000" cy="0"/>
          </a:xfrm>
          <a:prstGeom prst="line">
            <a:avLst/>
          </a:prstGeom>
        </p:spPr>
        <p:style>
          <a:lnRef idx="1">
            <a:schemeClr val="accent1"/>
          </a:lnRef>
          <a:fillRef idx="0">
            <a:schemeClr val="accent1"/>
          </a:fillRef>
          <a:effectRef idx="0">
            <a:schemeClr val="accent1"/>
          </a:effectRef>
          <a:fontRef idx="minor">
            <a:schemeClr val="tx1"/>
          </a:fontRef>
        </p:style>
      </p:cxnSp>
      <p:sp>
        <p:nvSpPr>
          <p:cNvPr id="35" name="Text Placeholder 34">
            <a:extLst>
              <a:ext uri="{FF2B5EF4-FFF2-40B4-BE49-F238E27FC236}">
                <a16:creationId xmlns:a16="http://schemas.microsoft.com/office/drawing/2014/main" id="{23F395E8-EF13-CF45-B607-6B235654DBB9}"/>
              </a:ext>
            </a:extLst>
          </p:cNvPr>
          <p:cNvSpPr>
            <a:spLocks noGrp="1"/>
          </p:cNvSpPr>
          <p:nvPr>
            <p:ph type="body" sz="quarter" idx="10" hasCustomPrompt="1"/>
          </p:nvPr>
        </p:nvSpPr>
        <p:spPr>
          <a:xfrm>
            <a:off x="-7551" y="3378"/>
            <a:ext cx="4078288" cy="627063"/>
          </a:xfrm>
        </p:spPr>
        <p:txBody>
          <a:bodyPr anchor="ctr">
            <a:normAutofit/>
          </a:bodyPr>
          <a:lstStyle>
            <a:lvl1pPr marL="0" indent="0" algn="ctr">
              <a:buFontTx/>
              <a:buNone/>
              <a:defRPr sz="2000" b="1" i="0">
                <a:solidFill>
                  <a:srgbClr val="1B75BC"/>
                </a:solidFill>
                <a:latin typeface="Nexus Sans Pro" panose="02000503030000020003" pitchFamily="2" charset="77"/>
              </a:defRPr>
            </a:lvl1pPr>
          </a:lstStyle>
          <a:p>
            <a:pPr lvl="0"/>
            <a:r>
              <a:rPr lang="en-US" dirty="0"/>
              <a:t>Edit Column Heading</a:t>
            </a:r>
          </a:p>
        </p:txBody>
      </p:sp>
      <p:sp>
        <p:nvSpPr>
          <p:cNvPr id="37" name="Text Placeholder 34">
            <a:extLst>
              <a:ext uri="{FF2B5EF4-FFF2-40B4-BE49-F238E27FC236}">
                <a16:creationId xmlns:a16="http://schemas.microsoft.com/office/drawing/2014/main" id="{B92866A6-66B9-6841-8F1C-1AB10A9D7577}"/>
              </a:ext>
            </a:extLst>
          </p:cNvPr>
          <p:cNvSpPr>
            <a:spLocks noGrp="1"/>
          </p:cNvSpPr>
          <p:nvPr>
            <p:ph type="body" sz="quarter" idx="11" hasCustomPrompt="1"/>
          </p:nvPr>
        </p:nvSpPr>
        <p:spPr>
          <a:xfrm>
            <a:off x="4086864" y="12931"/>
            <a:ext cx="4068513" cy="617509"/>
          </a:xfrm>
        </p:spPr>
        <p:txBody>
          <a:bodyPr anchor="ctr">
            <a:normAutofit/>
          </a:bodyPr>
          <a:lstStyle>
            <a:lvl1pPr marL="0" indent="0" algn="ctr">
              <a:buFontTx/>
              <a:buNone/>
              <a:defRPr sz="2000" b="1" i="0">
                <a:solidFill>
                  <a:srgbClr val="1B75BC"/>
                </a:solidFill>
                <a:latin typeface="Nexus Sans Pro" panose="02000503030000020003" pitchFamily="2" charset="77"/>
              </a:defRPr>
            </a:lvl1pPr>
          </a:lstStyle>
          <a:p>
            <a:pPr lvl="0"/>
            <a:r>
              <a:rPr lang="en-US" dirty="0"/>
              <a:t>Edit Column Heading</a:t>
            </a:r>
          </a:p>
        </p:txBody>
      </p:sp>
      <p:sp>
        <p:nvSpPr>
          <p:cNvPr id="38" name="Text Placeholder 34">
            <a:extLst>
              <a:ext uri="{FF2B5EF4-FFF2-40B4-BE49-F238E27FC236}">
                <a16:creationId xmlns:a16="http://schemas.microsoft.com/office/drawing/2014/main" id="{6C1AB7E4-9349-C846-9C21-FDC09CF2514C}"/>
              </a:ext>
            </a:extLst>
          </p:cNvPr>
          <p:cNvSpPr>
            <a:spLocks noGrp="1"/>
          </p:cNvSpPr>
          <p:nvPr>
            <p:ph type="body" sz="quarter" idx="12" hasCustomPrompt="1"/>
          </p:nvPr>
        </p:nvSpPr>
        <p:spPr>
          <a:xfrm>
            <a:off x="8197226" y="12931"/>
            <a:ext cx="3994775" cy="627063"/>
          </a:xfrm>
        </p:spPr>
        <p:txBody>
          <a:bodyPr anchor="ctr">
            <a:normAutofit/>
          </a:bodyPr>
          <a:lstStyle>
            <a:lvl1pPr marL="0" indent="0" algn="ctr">
              <a:buFontTx/>
              <a:buNone/>
              <a:defRPr sz="2000" b="1" i="0">
                <a:solidFill>
                  <a:srgbClr val="1B75BC"/>
                </a:solidFill>
                <a:latin typeface="Nexus Sans Pro" panose="02000503030000020003" pitchFamily="2" charset="77"/>
              </a:defRPr>
            </a:lvl1pPr>
          </a:lstStyle>
          <a:p>
            <a:pPr lvl="0"/>
            <a:r>
              <a:rPr lang="en-US" dirty="0"/>
              <a:t>Edit Column Heading</a:t>
            </a:r>
          </a:p>
        </p:txBody>
      </p:sp>
      <p:sp>
        <p:nvSpPr>
          <p:cNvPr id="40" name="Text Placeholder 39">
            <a:extLst>
              <a:ext uri="{FF2B5EF4-FFF2-40B4-BE49-F238E27FC236}">
                <a16:creationId xmlns:a16="http://schemas.microsoft.com/office/drawing/2014/main" id="{F705D8CE-86A8-B847-86FF-4D11DDD3CF7F}"/>
              </a:ext>
            </a:extLst>
          </p:cNvPr>
          <p:cNvSpPr>
            <a:spLocks noGrp="1"/>
          </p:cNvSpPr>
          <p:nvPr>
            <p:ph type="body" sz="quarter" idx="13" hasCustomPrompt="1"/>
          </p:nvPr>
        </p:nvSpPr>
        <p:spPr>
          <a:xfrm>
            <a:off x="1" y="635000"/>
            <a:ext cx="4094163" cy="6237288"/>
          </a:xfrm>
        </p:spPr>
        <p:txBody>
          <a:bodyPr lIns="144000" tIns="144000" rIns="144000" bIns="144000">
            <a:normAutofit/>
          </a:bodyPr>
          <a:lstStyle>
            <a:lvl1pPr marL="0" indent="0">
              <a:buFontTx/>
              <a:buNone/>
              <a:defRPr sz="1800"/>
            </a:lvl1pPr>
          </a:lstStyle>
          <a:p>
            <a:pPr lvl="0"/>
            <a:r>
              <a:rPr lang="en-US" dirty="0"/>
              <a:t>Edit Column Text</a:t>
            </a:r>
          </a:p>
        </p:txBody>
      </p:sp>
      <p:sp>
        <p:nvSpPr>
          <p:cNvPr id="41" name="Text Placeholder 39">
            <a:extLst>
              <a:ext uri="{FF2B5EF4-FFF2-40B4-BE49-F238E27FC236}">
                <a16:creationId xmlns:a16="http://schemas.microsoft.com/office/drawing/2014/main" id="{311F1BB3-566D-E643-B95F-47747C4806ED}"/>
              </a:ext>
            </a:extLst>
          </p:cNvPr>
          <p:cNvSpPr>
            <a:spLocks noGrp="1"/>
          </p:cNvSpPr>
          <p:nvPr>
            <p:ph type="body" sz="quarter" idx="14" hasCustomPrompt="1"/>
          </p:nvPr>
        </p:nvSpPr>
        <p:spPr>
          <a:xfrm>
            <a:off x="4094164" y="671395"/>
            <a:ext cx="4029139" cy="6164436"/>
          </a:xfrm>
        </p:spPr>
        <p:txBody>
          <a:bodyPr lIns="144000" tIns="144000" rIns="144000" bIns="144000">
            <a:normAutofit/>
          </a:bodyPr>
          <a:lstStyle>
            <a:lvl1pPr marL="0" indent="0">
              <a:buFontTx/>
              <a:buNone/>
              <a:defRPr sz="1800"/>
            </a:lvl1pPr>
          </a:lstStyle>
          <a:p>
            <a:pPr lvl="0"/>
            <a:r>
              <a:rPr lang="en-US" dirty="0"/>
              <a:t>Edit Column Text</a:t>
            </a:r>
          </a:p>
        </p:txBody>
      </p:sp>
      <p:sp>
        <p:nvSpPr>
          <p:cNvPr id="42" name="Text Placeholder 39">
            <a:extLst>
              <a:ext uri="{FF2B5EF4-FFF2-40B4-BE49-F238E27FC236}">
                <a16:creationId xmlns:a16="http://schemas.microsoft.com/office/drawing/2014/main" id="{987939E0-4E7B-3C4A-B15F-5A3E2201C2FD}"/>
              </a:ext>
            </a:extLst>
          </p:cNvPr>
          <p:cNvSpPr>
            <a:spLocks noGrp="1"/>
          </p:cNvSpPr>
          <p:nvPr>
            <p:ph type="body" sz="quarter" idx="15" hasCustomPrompt="1"/>
          </p:nvPr>
        </p:nvSpPr>
        <p:spPr>
          <a:xfrm>
            <a:off x="8170565" y="671396"/>
            <a:ext cx="4029139" cy="6164437"/>
          </a:xfrm>
        </p:spPr>
        <p:txBody>
          <a:bodyPr lIns="144000" tIns="144000" rIns="144000" bIns="144000">
            <a:normAutofit/>
          </a:bodyPr>
          <a:lstStyle>
            <a:lvl1pPr marL="0" indent="0">
              <a:buFontTx/>
              <a:buNone/>
              <a:defRPr sz="1800"/>
            </a:lvl1pPr>
          </a:lstStyle>
          <a:p>
            <a:pPr lvl="0"/>
            <a:r>
              <a:rPr lang="en-US" dirty="0"/>
              <a:t>Edit Column Text</a:t>
            </a:r>
          </a:p>
        </p:txBody>
      </p:sp>
    </p:spTree>
    <p:extLst>
      <p:ext uri="{BB962C8B-B14F-4D97-AF65-F5344CB8AC3E}">
        <p14:creationId xmlns:p14="http://schemas.microsoft.com/office/powerpoint/2010/main" val="21632285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Three Column Layout with heading and scale footer">
    <p:spTree>
      <p:nvGrpSpPr>
        <p:cNvPr id="1" name=""/>
        <p:cNvGrpSpPr/>
        <p:nvPr/>
      </p:nvGrpSpPr>
      <p:grpSpPr>
        <a:xfrm>
          <a:off x="0" y="0"/>
          <a:ext cx="0" cy="0"/>
          <a:chOff x="0" y="0"/>
          <a:chExt cx="0" cy="0"/>
        </a:xfrm>
      </p:grpSpPr>
      <p:cxnSp>
        <p:nvCxnSpPr>
          <p:cNvPr id="22" name="Straight Connector 21">
            <a:extLst>
              <a:ext uri="{FF2B5EF4-FFF2-40B4-BE49-F238E27FC236}">
                <a16:creationId xmlns:a16="http://schemas.microsoft.com/office/drawing/2014/main" id="{96BAAD54-0D4A-424D-B5B2-EC4A938C64D4}"/>
              </a:ext>
            </a:extLst>
          </p:cNvPr>
          <p:cNvCxnSpPr>
            <a:cxnSpLocks/>
          </p:cNvCxnSpPr>
          <p:nvPr userDrawn="1"/>
        </p:nvCxnSpPr>
        <p:spPr>
          <a:xfrm>
            <a:off x="4078800" y="625475"/>
            <a:ext cx="0" cy="51435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4A5E419C-32A2-1948-A56A-E9E3F0370FD5}"/>
              </a:ext>
            </a:extLst>
          </p:cNvPr>
          <p:cNvCxnSpPr>
            <a:cxnSpLocks/>
          </p:cNvCxnSpPr>
          <p:nvPr userDrawn="1"/>
        </p:nvCxnSpPr>
        <p:spPr>
          <a:xfrm>
            <a:off x="8163439" y="625475"/>
            <a:ext cx="0" cy="51435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37E63311-E07A-834C-8DAA-92B69AFA316A}"/>
              </a:ext>
            </a:extLst>
          </p:cNvPr>
          <p:cNvCxnSpPr/>
          <p:nvPr userDrawn="1"/>
        </p:nvCxnSpPr>
        <p:spPr>
          <a:xfrm>
            <a:off x="0" y="635431"/>
            <a:ext cx="12240000" cy="0"/>
          </a:xfrm>
          <a:prstGeom prst="line">
            <a:avLst/>
          </a:prstGeom>
        </p:spPr>
        <p:style>
          <a:lnRef idx="1">
            <a:schemeClr val="accent1"/>
          </a:lnRef>
          <a:fillRef idx="0">
            <a:schemeClr val="accent1"/>
          </a:fillRef>
          <a:effectRef idx="0">
            <a:schemeClr val="accent1"/>
          </a:effectRef>
          <a:fontRef idx="minor">
            <a:schemeClr val="tx1"/>
          </a:fontRef>
        </p:style>
      </p:cxnSp>
      <p:sp>
        <p:nvSpPr>
          <p:cNvPr id="35" name="Text Placeholder 34">
            <a:extLst>
              <a:ext uri="{FF2B5EF4-FFF2-40B4-BE49-F238E27FC236}">
                <a16:creationId xmlns:a16="http://schemas.microsoft.com/office/drawing/2014/main" id="{23F395E8-EF13-CF45-B607-6B235654DBB9}"/>
              </a:ext>
            </a:extLst>
          </p:cNvPr>
          <p:cNvSpPr>
            <a:spLocks noGrp="1"/>
          </p:cNvSpPr>
          <p:nvPr>
            <p:ph type="body" sz="quarter" idx="10" hasCustomPrompt="1"/>
          </p:nvPr>
        </p:nvSpPr>
        <p:spPr>
          <a:xfrm>
            <a:off x="-7551" y="691538"/>
            <a:ext cx="4078288" cy="627063"/>
          </a:xfrm>
        </p:spPr>
        <p:txBody>
          <a:bodyPr anchor="ctr">
            <a:normAutofit/>
          </a:bodyPr>
          <a:lstStyle>
            <a:lvl1pPr marL="0" indent="0" algn="ctr">
              <a:buFontTx/>
              <a:buNone/>
              <a:defRPr sz="2000" b="1" i="0">
                <a:solidFill>
                  <a:srgbClr val="1B75BC"/>
                </a:solidFill>
                <a:latin typeface="Nexus Sans Pro" panose="02000503030000020003" pitchFamily="2" charset="77"/>
              </a:defRPr>
            </a:lvl1pPr>
          </a:lstStyle>
          <a:p>
            <a:pPr lvl="0"/>
            <a:r>
              <a:rPr lang="en-US" dirty="0"/>
              <a:t>Edit Column Heading</a:t>
            </a:r>
          </a:p>
        </p:txBody>
      </p:sp>
      <p:sp>
        <p:nvSpPr>
          <p:cNvPr id="37" name="Text Placeholder 34">
            <a:extLst>
              <a:ext uri="{FF2B5EF4-FFF2-40B4-BE49-F238E27FC236}">
                <a16:creationId xmlns:a16="http://schemas.microsoft.com/office/drawing/2014/main" id="{B92866A6-66B9-6841-8F1C-1AB10A9D7577}"/>
              </a:ext>
            </a:extLst>
          </p:cNvPr>
          <p:cNvSpPr>
            <a:spLocks noGrp="1"/>
          </p:cNvSpPr>
          <p:nvPr>
            <p:ph type="body" sz="quarter" idx="11" hasCustomPrompt="1"/>
          </p:nvPr>
        </p:nvSpPr>
        <p:spPr>
          <a:xfrm>
            <a:off x="4086864" y="701092"/>
            <a:ext cx="4068513" cy="617509"/>
          </a:xfrm>
        </p:spPr>
        <p:txBody>
          <a:bodyPr anchor="ctr">
            <a:normAutofit/>
          </a:bodyPr>
          <a:lstStyle>
            <a:lvl1pPr marL="0" indent="0" algn="ctr">
              <a:buFontTx/>
              <a:buNone/>
              <a:defRPr sz="2000" b="1" i="0">
                <a:solidFill>
                  <a:srgbClr val="1B75BC"/>
                </a:solidFill>
                <a:latin typeface="Nexus Sans Pro" panose="02000503030000020003" pitchFamily="2" charset="77"/>
              </a:defRPr>
            </a:lvl1pPr>
          </a:lstStyle>
          <a:p>
            <a:pPr lvl="0"/>
            <a:r>
              <a:rPr lang="en-US" dirty="0"/>
              <a:t>Edit Column Heading</a:t>
            </a:r>
          </a:p>
        </p:txBody>
      </p:sp>
      <p:sp>
        <p:nvSpPr>
          <p:cNvPr id="38" name="Text Placeholder 34">
            <a:extLst>
              <a:ext uri="{FF2B5EF4-FFF2-40B4-BE49-F238E27FC236}">
                <a16:creationId xmlns:a16="http://schemas.microsoft.com/office/drawing/2014/main" id="{6C1AB7E4-9349-C846-9C21-FDC09CF2514C}"/>
              </a:ext>
            </a:extLst>
          </p:cNvPr>
          <p:cNvSpPr>
            <a:spLocks noGrp="1"/>
          </p:cNvSpPr>
          <p:nvPr>
            <p:ph type="body" sz="quarter" idx="12" hasCustomPrompt="1"/>
          </p:nvPr>
        </p:nvSpPr>
        <p:spPr>
          <a:xfrm>
            <a:off x="8197226" y="701093"/>
            <a:ext cx="3994775" cy="627063"/>
          </a:xfrm>
        </p:spPr>
        <p:txBody>
          <a:bodyPr anchor="ctr">
            <a:normAutofit/>
          </a:bodyPr>
          <a:lstStyle>
            <a:lvl1pPr marL="0" indent="0" algn="ctr">
              <a:buFontTx/>
              <a:buNone/>
              <a:defRPr sz="2000" b="1" i="0">
                <a:solidFill>
                  <a:srgbClr val="1B75BC"/>
                </a:solidFill>
                <a:latin typeface="Nexus Sans Pro" panose="02000503030000020003" pitchFamily="2" charset="77"/>
              </a:defRPr>
            </a:lvl1pPr>
          </a:lstStyle>
          <a:p>
            <a:pPr lvl="0"/>
            <a:r>
              <a:rPr lang="en-US" dirty="0"/>
              <a:t>Edit Column Heading</a:t>
            </a:r>
          </a:p>
        </p:txBody>
      </p:sp>
      <p:sp>
        <p:nvSpPr>
          <p:cNvPr id="40" name="Text Placeholder 39">
            <a:extLst>
              <a:ext uri="{FF2B5EF4-FFF2-40B4-BE49-F238E27FC236}">
                <a16:creationId xmlns:a16="http://schemas.microsoft.com/office/drawing/2014/main" id="{F705D8CE-86A8-B847-86FF-4D11DDD3CF7F}"/>
              </a:ext>
            </a:extLst>
          </p:cNvPr>
          <p:cNvSpPr>
            <a:spLocks noGrp="1"/>
          </p:cNvSpPr>
          <p:nvPr>
            <p:ph type="body" sz="quarter" idx="13" hasCustomPrompt="1"/>
          </p:nvPr>
        </p:nvSpPr>
        <p:spPr>
          <a:xfrm>
            <a:off x="1" y="1338610"/>
            <a:ext cx="4094163" cy="4430367"/>
          </a:xfrm>
        </p:spPr>
        <p:txBody>
          <a:bodyPr lIns="144000" tIns="144000" rIns="144000" bIns="144000">
            <a:normAutofit/>
          </a:bodyPr>
          <a:lstStyle>
            <a:lvl1pPr marL="0" indent="0">
              <a:buFontTx/>
              <a:buNone/>
              <a:defRPr sz="1800"/>
            </a:lvl1pPr>
          </a:lstStyle>
          <a:p>
            <a:pPr lvl="0"/>
            <a:r>
              <a:rPr lang="en-US" dirty="0"/>
              <a:t>Edit Column Text</a:t>
            </a:r>
          </a:p>
        </p:txBody>
      </p:sp>
      <p:sp>
        <p:nvSpPr>
          <p:cNvPr id="41" name="Text Placeholder 39">
            <a:extLst>
              <a:ext uri="{FF2B5EF4-FFF2-40B4-BE49-F238E27FC236}">
                <a16:creationId xmlns:a16="http://schemas.microsoft.com/office/drawing/2014/main" id="{311F1BB3-566D-E643-B95F-47747C4806ED}"/>
              </a:ext>
            </a:extLst>
          </p:cNvPr>
          <p:cNvSpPr>
            <a:spLocks noGrp="1"/>
          </p:cNvSpPr>
          <p:nvPr>
            <p:ph type="body" sz="quarter" idx="14" hasCustomPrompt="1"/>
          </p:nvPr>
        </p:nvSpPr>
        <p:spPr>
          <a:xfrm>
            <a:off x="4113017" y="1338610"/>
            <a:ext cx="4029139" cy="4430367"/>
          </a:xfrm>
        </p:spPr>
        <p:txBody>
          <a:bodyPr lIns="144000" tIns="144000" rIns="144000" bIns="144000">
            <a:normAutofit/>
          </a:bodyPr>
          <a:lstStyle>
            <a:lvl1pPr marL="0" indent="0">
              <a:buFontTx/>
              <a:buNone/>
              <a:defRPr sz="1800"/>
            </a:lvl1pPr>
          </a:lstStyle>
          <a:p>
            <a:pPr lvl="0"/>
            <a:r>
              <a:rPr lang="en-US" dirty="0"/>
              <a:t>Edit Column Text</a:t>
            </a:r>
          </a:p>
        </p:txBody>
      </p:sp>
      <p:sp>
        <p:nvSpPr>
          <p:cNvPr id="42" name="Text Placeholder 39">
            <a:extLst>
              <a:ext uri="{FF2B5EF4-FFF2-40B4-BE49-F238E27FC236}">
                <a16:creationId xmlns:a16="http://schemas.microsoft.com/office/drawing/2014/main" id="{987939E0-4E7B-3C4A-B15F-5A3E2201C2FD}"/>
              </a:ext>
            </a:extLst>
          </p:cNvPr>
          <p:cNvSpPr>
            <a:spLocks noGrp="1"/>
          </p:cNvSpPr>
          <p:nvPr>
            <p:ph type="body" sz="quarter" idx="15" hasCustomPrompt="1"/>
          </p:nvPr>
        </p:nvSpPr>
        <p:spPr>
          <a:xfrm>
            <a:off x="8170565" y="1338610"/>
            <a:ext cx="4029139" cy="4430367"/>
          </a:xfrm>
        </p:spPr>
        <p:txBody>
          <a:bodyPr lIns="144000" tIns="144000" rIns="144000" bIns="144000">
            <a:normAutofit/>
          </a:bodyPr>
          <a:lstStyle>
            <a:lvl1pPr marL="0" indent="0">
              <a:buFontTx/>
              <a:buNone/>
              <a:defRPr sz="1800"/>
            </a:lvl1pPr>
          </a:lstStyle>
          <a:p>
            <a:pPr lvl="0"/>
            <a:r>
              <a:rPr lang="en-US" dirty="0"/>
              <a:t>Edit Column Text</a:t>
            </a:r>
          </a:p>
        </p:txBody>
      </p:sp>
      <p:sp>
        <p:nvSpPr>
          <p:cNvPr id="5" name="Text Placeholder 4">
            <a:extLst>
              <a:ext uri="{FF2B5EF4-FFF2-40B4-BE49-F238E27FC236}">
                <a16:creationId xmlns:a16="http://schemas.microsoft.com/office/drawing/2014/main" id="{74A11173-879B-AF41-BAAB-FAFA66F30BFB}"/>
              </a:ext>
            </a:extLst>
          </p:cNvPr>
          <p:cNvSpPr>
            <a:spLocks noGrp="1"/>
          </p:cNvSpPr>
          <p:nvPr>
            <p:ph type="body" sz="quarter" idx="16" hasCustomPrompt="1"/>
          </p:nvPr>
        </p:nvSpPr>
        <p:spPr>
          <a:xfrm>
            <a:off x="0" y="-20637"/>
            <a:ext cx="12199939" cy="646113"/>
          </a:xfrm>
        </p:spPr>
        <p:txBody>
          <a:bodyPr anchor="ctr">
            <a:normAutofit/>
          </a:bodyPr>
          <a:lstStyle>
            <a:lvl1pPr marL="0" indent="0" algn="ctr">
              <a:buNone/>
              <a:defRPr sz="3200" b="1" i="0">
                <a:solidFill>
                  <a:srgbClr val="1B75BC"/>
                </a:solidFill>
                <a:latin typeface="Nexus Sans Pro" panose="02000503030000020003" pitchFamily="2" charset="77"/>
              </a:defRPr>
            </a:lvl1pPr>
          </a:lstStyle>
          <a:p>
            <a:pPr lvl="0"/>
            <a:r>
              <a:rPr lang="en-US" dirty="0"/>
              <a:t>Edit Table Heading</a:t>
            </a:r>
          </a:p>
        </p:txBody>
      </p:sp>
      <p:pic>
        <p:nvPicPr>
          <p:cNvPr id="2" name="Picture 1">
            <a:extLst>
              <a:ext uri="{FF2B5EF4-FFF2-40B4-BE49-F238E27FC236}">
                <a16:creationId xmlns:a16="http://schemas.microsoft.com/office/drawing/2014/main" id="{8266F75D-7AC5-41AD-1609-89225C89F7C9}"/>
              </a:ext>
            </a:extLst>
          </p:cNvPr>
          <p:cNvPicPr>
            <a:picLocks noChangeAspect="1"/>
          </p:cNvPicPr>
          <p:nvPr userDrawn="1"/>
        </p:nvPicPr>
        <p:blipFill>
          <a:blip r:embed="rId2"/>
          <a:stretch>
            <a:fillRect/>
          </a:stretch>
        </p:blipFill>
        <p:spPr>
          <a:xfrm>
            <a:off x="218124" y="6156907"/>
            <a:ext cx="11831636" cy="504222"/>
          </a:xfrm>
          <a:prstGeom prst="rect">
            <a:avLst/>
          </a:prstGeom>
        </p:spPr>
      </p:pic>
    </p:spTree>
    <p:extLst>
      <p:ext uri="{BB962C8B-B14F-4D97-AF65-F5344CB8AC3E}">
        <p14:creationId xmlns:p14="http://schemas.microsoft.com/office/powerpoint/2010/main" val="32765587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Three Column Layout with scaling question and scale footer">
    <p:spTree>
      <p:nvGrpSpPr>
        <p:cNvPr id="1" name=""/>
        <p:cNvGrpSpPr/>
        <p:nvPr/>
      </p:nvGrpSpPr>
      <p:grpSpPr>
        <a:xfrm>
          <a:off x="0" y="0"/>
          <a:ext cx="0" cy="0"/>
          <a:chOff x="0" y="0"/>
          <a:chExt cx="0" cy="0"/>
        </a:xfrm>
      </p:grpSpPr>
      <p:cxnSp>
        <p:nvCxnSpPr>
          <p:cNvPr id="22" name="Straight Connector 21">
            <a:extLst>
              <a:ext uri="{FF2B5EF4-FFF2-40B4-BE49-F238E27FC236}">
                <a16:creationId xmlns:a16="http://schemas.microsoft.com/office/drawing/2014/main" id="{96BAAD54-0D4A-424D-B5B2-EC4A938C64D4}"/>
              </a:ext>
            </a:extLst>
          </p:cNvPr>
          <p:cNvCxnSpPr>
            <a:cxnSpLocks/>
          </p:cNvCxnSpPr>
          <p:nvPr userDrawn="1"/>
        </p:nvCxnSpPr>
        <p:spPr>
          <a:xfrm>
            <a:off x="4078800" y="625475"/>
            <a:ext cx="0" cy="4367842"/>
          </a:xfrm>
          <a:prstGeom prst="line">
            <a:avLst/>
          </a:prstGeom>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4A5E419C-32A2-1948-A56A-E9E3F0370FD5}"/>
              </a:ext>
            </a:extLst>
          </p:cNvPr>
          <p:cNvCxnSpPr>
            <a:cxnSpLocks/>
          </p:cNvCxnSpPr>
          <p:nvPr userDrawn="1"/>
        </p:nvCxnSpPr>
        <p:spPr>
          <a:xfrm>
            <a:off x="8163439" y="625475"/>
            <a:ext cx="0" cy="4387850"/>
          </a:xfrm>
          <a:prstGeom prst="line">
            <a:avLst/>
          </a:prstGeom>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37E63311-E07A-834C-8DAA-92B69AFA316A}"/>
              </a:ext>
            </a:extLst>
          </p:cNvPr>
          <p:cNvCxnSpPr/>
          <p:nvPr userDrawn="1"/>
        </p:nvCxnSpPr>
        <p:spPr>
          <a:xfrm>
            <a:off x="0" y="635431"/>
            <a:ext cx="12240000" cy="0"/>
          </a:xfrm>
          <a:prstGeom prst="line">
            <a:avLst/>
          </a:prstGeom>
        </p:spPr>
        <p:style>
          <a:lnRef idx="1">
            <a:schemeClr val="accent1"/>
          </a:lnRef>
          <a:fillRef idx="0">
            <a:schemeClr val="accent1"/>
          </a:fillRef>
          <a:effectRef idx="0">
            <a:schemeClr val="accent1"/>
          </a:effectRef>
          <a:fontRef idx="minor">
            <a:schemeClr val="tx1"/>
          </a:fontRef>
        </p:style>
      </p:cxnSp>
      <p:sp>
        <p:nvSpPr>
          <p:cNvPr id="35" name="Text Placeholder 34">
            <a:extLst>
              <a:ext uri="{FF2B5EF4-FFF2-40B4-BE49-F238E27FC236}">
                <a16:creationId xmlns:a16="http://schemas.microsoft.com/office/drawing/2014/main" id="{23F395E8-EF13-CF45-B607-6B235654DBB9}"/>
              </a:ext>
            </a:extLst>
          </p:cNvPr>
          <p:cNvSpPr>
            <a:spLocks noGrp="1"/>
          </p:cNvSpPr>
          <p:nvPr>
            <p:ph type="body" sz="quarter" idx="10" hasCustomPrompt="1"/>
          </p:nvPr>
        </p:nvSpPr>
        <p:spPr>
          <a:xfrm>
            <a:off x="-7551" y="691538"/>
            <a:ext cx="4078288" cy="627063"/>
          </a:xfrm>
        </p:spPr>
        <p:txBody>
          <a:bodyPr anchor="ctr">
            <a:normAutofit/>
          </a:bodyPr>
          <a:lstStyle>
            <a:lvl1pPr marL="0" indent="0" algn="ctr">
              <a:buFontTx/>
              <a:buNone/>
              <a:defRPr sz="2000" b="1" i="0">
                <a:solidFill>
                  <a:srgbClr val="1B75BC"/>
                </a:solidFill>
                <a:latin typeface="Nexus Sans Pro" panose="02000503030000020003" pitchFamily="2" charset="77"/>
              </a:defRPr>
            </a:lvl1pPr>
          </a:lstStyle>
          <a:p>
            <a:pPr lvl="0"/>
            <a:r>
              <a:rPr lang="en-US" dirty="0"/>
              <a:t>Edit Column Heading</a:t>
            </a:r>
          </a:p>
        </p:txBody>
      </p:sp>
      <p:sp>
        <p:nvSpPr>
          <p:cNvPr id="37" name="Text Placeholder 34">
            <a:extLst>
              <a:ext uri="{FF2B5EF4-FFF2-40B4-BE49-F238E27FC236}">
                <a16:creationId xmlns:a16="http://schemas.microsoft.com/office/drawing/2014/main" id="{B92866A6-66B9-6841-8F1C-1AB10A9D7577}"/>
              </a:ext>
            </a:extLst>
          </p:cNvPr>
          <p:cNvSpPr>
            <a:spLocks noGrp="1"/>
          </p:cNvSpPr>
          <p:nvPr>
            <p:ph type="body" sz="quarter" idx="11" hasCustomPrompt="1"/>
          </p:nvPr>
        </p:nvSpPr>
        <p:spPr>
          <a:xfrm>
            <a:off x="4086864" y="701092"/>
            <a:ext cx="4068513" cy="617509"/>
          </a:xfrm>
        </p:spPr>
        <p:txBody>
          <a:bodyPr anchor="ctr">
            <a:normAutofit/>
          </a:bodyPr>
          <a:lstStyle>
            <a:lvl1pPr marL="0" indent="0" algn="ctr">
              <a:buFontTx/>
              <a:buNone/>
              <a:defRPr sz="2000" b="1" i="0">
                <a:solidFill>
                  <a:srgbClr val="1B75BC"/>
                </a:solidFill>
                <a:latin typeface="Nexus Sans Pro" panose="02000503030000020003" pitchFamily="2" charset="77"/>
              </a:defRPr>
            </a:lvl1pPr>
          </a:lstStyle>
          <a:p>
            <a:pPr lvl="0"/>
            <a:r>
              <a:rPr lang="en-US" dirty="0"/>
              <a:t>Edit Column Heading</a:t>
            </a:r>
          </a:p>
        </p:txBody>
      </p:sp>
      <p:sp>
        <p:nvSpPr>
          <p:cNvPr id="38" name="Text Placeholder 34">
            <a:extLst>
              <a:ext uri="{FF2B5EF4-FFF2-40B4-BE49-F238E27FC236}">
                <a16:creationId xmlns:a16="http://schemas.microsoft.com/office/drawing/2014/main" id="{6C1AB7E4-9349-C846-9C21-FDC09CF2514C}"/>
              </a:ext>
            </a:extLst>
          </p:cNvPr>
          <p:cNvSpPr>
            <a:spLocks noGrp="1"/>
          </p:cNvSpPr>
          <p:nvPr>
            <p:ph type="body" sz="quarter" idx="12" hasCustomPrompt="1"/>
          </p:nvPr>
        </p:nvSpPr>
        <p:spPr>
          <a:xfrm>
            <a:off x="8197226" y="701093"/>
            <a:ext cx="3994775" cy="627063"/>
          </a:xfrm>
        </p:spPr>
        <p:txBody>
          <a:bodyPr anchor="ctr">
            <a:normAutofit/>
          </a:bodyPr>
          <a:lstStyle>
            <a:lvl1pPr marL="0" indent="0" algn="ctr">
              <a:buFontTx/>
              <a:buNone/>
              <a:defRPr sz="2000" b="1" i="0">
                <a:solidFill>
                  <a:srgbClr val="1B75BC"/>
                </a:solidFill>
                <a:latin typeface="Nexus Sans Pro" panose="02000503030000020003" pitchFamily="2" charset="77"/>
              </a:defRPr>
            </a:lvl1pPr>
          </a:lstStyle>
          <a:p>
            <a:pPr lvl="0"/>
            <a:r>
              <a:rPr lang="en-US" dirty="0"/>
              <a:t>Edit Column Heading</a:t>
            </a:r>
          </a:p>
        </p:txBody>
      </p:sp>
      <p:sp>
        <p:nvSpPr>
          <p:cNvPr id="40" name="Text Placeholder 39">
            <a:extLst>
              <a:ext uri="{FF2B5EF4-FFF2-40B4-BE49-F238E27FC236}">
                <a16:creationId xmlns:a16="http://schemas.microsoft.com/office/drawing/2014/main" id="{F705D8CE-86A8-B847-86FF-4D11DDD3CF7F}"/>
              </a:ext>
            </a:extLst>
          </p:cNvPr>
          <p:cNvSpPr>
            <a:spLocks noGrp="1"/>
          </p:cNvSpPr>
          <p:nvPr>
            <p:ph type="body" sz="quarter" idx="13" hasCustomPrompt="1"/>
          </p:nvPr>
        </p:nvSpPr>
        <p:spPr>
          <a:xfrm>
            <a:off x="1" y="1338611"/>
            <a:ext cx="4094163" cy="3654706"/>
          </a:xfrm>
        </p:spPr>
        <p:txBody>
          <a:bodyPr lIns="144000" tIns="144000" rIns="144000" bIns="144000">
            <a:normAutofit/>
          </a:bodyPr>
          <a:lstStyle>
            <a:lvl1pPr marL="0" indent="0">
              <a:buFontTx/>
              <a:buNone/>
              <a:defRPr sz="1800"/>
            </a:lvl1pPr>
          </a:lstStyle>
          <a:p>
            <a:pPr lvl="0"/>
            <a:r>
              <a:rPr lang="en-US" dirty="0"/>
              <a:t>Edit Column Text</a:t>
            </a:r>
          </a:p>
        </p:txBody>
      </p:sp>
      <p:sp>
        <p:nvSpPr>
          <p:cNvPr id="41" name="Text Placeholder 39">
            <a:extLst>
              <a:ext uri="{FF2B5EF4-FFF2-40B4-BE49-F238E27FC236}">
                <a16:creationId xmlns:a16="http://schemas.microsoft.com/office/drawing/2014/main" id="{311F1BB3-566D-E643-B95F-47747C4806ED}"/>
              </a:ext>
            </a:extLst>
          </p:cNvPr>
          <p:cNvSpPr>
            <a:spLocks noGrp="1"/>
          </p:cNvSpPr>
          <p:nvPr>
            <p:ph type="body" sz="quarter" idx="14" hasCustomPrompt="1"/>
          </p:nvPr>
        </p:nvSpPr>
        <p:spPr>
          <a:xfrm>
            <a:off x="4113017" y="1338610"/>
            <a:ext cx="4029139" cy="3674715"/>
          </a:xfrm>
        </p:spPr>
        <p:txBody>
          <a:bodyPr lIns="144000" tIns="144000" rIns="144000" bIns="144000">
            <a:normAutofit/>
          </a:bodyPr>
          <a:lstStyle>
            <a:lvl1pPr marL="0" indent="0">
              <a:buFontTx/>
              <a:buNone/>
              <a:defRPr sz="1800"/>
            </a:lvl1pPr>
          </a:lstStyle>
          <a:p>
            <a:pPr lvl="0"/>
            <a:r>
              <a:rPr lang="en-US" dirty="0"/>
              <a:t>Edit Column Text</a:t>
            </a:r>
          </a:p>
        </p:txBody>
      </p:sp>
      <p:sp>
        <p:nvSpPr>
          <p:cNvPr id="42" name="Text Placeholder 39">
            <a:extLst>
              <a:ext uri="{FF2B5EF4-FFF2-40B4-BE49-F238E27FC236}">
                <a16:creationId xmlns:a16="http://schemas.microsoft.com/office/drawing/2014/main" id="{987939E0-4E7B-3C4A-B15F-5A3E2201C2FD}"/>
              </a:ext>
            </a:extLst>
          </p:cNvPr>
          <p:cNvSpPr>
            <a:spLocks noGrp="1"/>
          </p:cNvSpPr>
          <p:nvPr>
            <p:ph type="body" sz="quarter" idx="15" hasCustomPrompt="1"/>
          </p:nvPr>
        </p:nvSpPr>
        <p:spPr>
          <a:xfrm>
            <a:off x="8170565" y="1338611"/>
            <a:ext cx="4029139" cy="3654706"/>
          </a:xfrm>
        </p:spPr>
        <p:txBody>
          <a:bodyPr lIns="144000" tIns="144000" rIns="144000" bIns="144000">
            <a:normAutofit/>
          </a:bodyPr>
          <a:lstStyle>
            <a:lvl1pPr marL="0" indent="0">
              <a:buFontTx/>
              <a:buNone/>
              <a:defRPr sz="1800"/>
            </a:lvl1pPr>
          </a:lstStyle>
          <a:p>
            <a:pPr lvl="0"/>
            <a:r>
              <a:rPr lang="en-US" dirty="0"/>
              <a:t>Edit Column Text</a:t>
            </a:r>
          </a:p>
        </p:txBody>
      </p:sp>
      <p:sp>
        <p:nvSpPr>
          <p:cNvPr id="5" name="Text Placeholder 4">
            <a:extLst>
              <a:ext uri="{FF2B5EF4-FFF2-40B4-BE49-F238E27FC236}">
                <a16:creationId xmlns:a16="http://schemas.microsoft.com/office/drawing/2014/main" id="{74A11173-879B-AF41-BAAB-FAFA66F30BFB}"/>
              </a:ext>
            </a:extLst>
          </p:cNvPr>
          <p:cNvSpPr>
            <a:spLocks noGrp="1"/>
          </p:cNvSpPr>
          <p:nvPr>
            <p:ph type="body" sz="quarter" idx="16" hasCustomPrompt="1"/>
          </p:nvPr>
        </p:nvSpPr>
        <p:spPr>
          <a:xfrm>
            <a:off x="0" y="-20637"/>
            <a:ext cx="12199939" cy="646113"/>
          </a:xfrm>
        </p:spPr>
        <p:txBody>
          <a:bodyPr anchor="ctr">
            <a:normAutofit/>
          </a:bodyPr>
          <a:lstStyle>
            <a:lvl1pPr marL="0" indent="0" algn="ctr">
              <a:buNone/>
              <a:defRPr sz="3200" b="1" i="0">
                <a:solidFill>
                  <a:srgbClr val="1B75BC"/>
                </a:solidFill>
                <a:latin typeface="Nexus Sans Pro" panose="02000503030000020003" pitchFamily="2" charset="77"/>
              </a:defRPr>
            </a:lvl1pPr>
          </a:lstStyle>
          <a:p>
            <a:pPr lvl="0"/>
            <a:r>
              <a:rPr lang="en-US" dirty="0"/>
              <a:t>Edit Table Heading</a:t>
            </a:r>
          </a:p>
        </p:txBody>
      </p:sp>
      <p:sp>
        <p:nvSpPr>
          <p:cNvPr id="3" name="Text Placeholder 2">
            <a:extLst>
              <a:ext uri="{FF2B5EF4-FFF2-40B4-BE49-F238E27FC236}">
                <a16:creationId xmlns:a16="http://schemas.microsoft.com/office/drawing/2014/main" id="{830DA544-497F-434D-B954-103E1E346878}"/>
              </a:ext>
            </a:extLst>
          </p:cNvPr>
          <p:cNvSpPr>
            <a:spLocks noGrp="1"/>
          </p:cNvSpPr>
          <p:nvPr>
            <p:ph type="body" sz="quarter" idx="17" hasCustomPrompt="1"/>
          </p:nvPr>
        </p:nvSpPr>
        <p:spPr>
          <a:xfrm>
            <a:off x="407988" y="5013325"/>
            <a:ext cx="11376025" cy="757237"/>
          </a:xfrm>
        </p:spPr>
        <p:txBody>
          <a:bodyPr anchor="ctr">
            <a:normAutofit/>
          </a:bodyPr>
          <a:lstStyle>
            <a:lvl1pPr marL="0" indent="0">
              <a:buNone/>
              <a:defRPr sz="1200" b="0" i="1">
                <a:solidFill>
                  <a:srgbClr val="1B75BC"/>
                </a:solidFill>
                <a:latin typeface="Nexus Sans Pro" panose="02000503030000020003" pitchFamily="2" charset="77"/>
              </a:defRPr>
            </a:lvl1pPr>
          </a:lstStyle>
          <a:p>
            <a:pPr lvl="0"/>
            <a:r>
              <a:rPr lang="en-AU" dirty="0"/>
              <a:t>Enter scaling question here</a:t>
            </a:r>
          </a:p>
        </p:txBody>
      </p:sp>
      <p:pic>
        <p:nvPicPr>
          <p:cNvPr id="2" name="Picture 1">
            <a:extLst>
              <a:ext uri="{FF2B5EF4-FFF2-40B4-BE49-F238E27FC236}">
                <a16:creationId xmlns:a16="http://schemas.microsoft.com/office/drawing/2014/main" id="{B65BB67E-49E5-13BB-BCDF-7F3CE12DD352}"/>
              </a:ext>
            </a:extLst>
          </p:cNvPr>
          <p:cNvPicPr>
            <a:picLocks noChangeAspect="1"/>
          </p:cNvPicPr>
          <p:nvPr userDrawn="1"/>
        </p:nvPicPr>
        <p:blipFill>
          <a:blip r:embed="rId2"/>
          <a:stretch>
            <a:fillRect/>
          </a:stretch>
        </p:blipFill>
        <p:spPr>
          <a:xfrm>
            <a:off x="218124" y="6156907"/>
            <a:ext cx="11831636" cy="504222"/>
          </a:xfrm>
          <a:prstGeom prst="rect">
            <a:avLst/>
          </a:prstGeom>
        </p:spPr>
      </p:pic>
    </p:spTree>
    <p:extLst>
      <p:ext uri="{BB962C8B-B14F-4D97-AF65-F5344CB8AC3E}">
        <p14:creationId xmlns:p14="http://schemas.microsoft.com/office/powerpoint/2010/main" val="3794241741"/>
      </p:ext>
    </p:extLst>
  </p:cSld>
  <p:clrMapOvr>
    <a:masterClrMapping/>
  </p:clrMapOvr>
  <p:extLst>
    <p:ext uri="{DCECCB84-F9BA-43D5-87BE-67443E8EF086}">
      <p15:sldGuideLst xmlns:p15="http://schemas.microsoft.com/office/powerpoint/2012/main">
        <p15:guide id="1" orient="horz" pos="3158">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Three Column Layout with analysis categories, scaling question and scale footer (animated)">
    <p:spTree>
      <p:nvGrpSpPr>
        <p:cNvPr id="1" name=""/>
        <p:cNvGrpSpPr/>
        <p:nvPr/>
      </p:nvGrpSpPr>
      <p:grpSpPr>
        <a:xfrm>
          <a:off x="0" y="0"/>
          <a:ext cx="0" cy="0"/>
          <a:chOff x="0" y="0"/>
          <a:chExt cx="0" cy="0"/>
        </a:xfrm>
      </p:grpSpPr>
      <p:cxnSp>
        <p:nvCxnSpPr>
          <p:cNvPr id="22" name="Straight Connector 21">
            <a:extLst>
              <a:ext uri="{FF2B5EF4-FFF2-40B4-BE49-F238E27FC236}">
                <a16:creationId xmlns:a16="http://schemas.microsoft.com/office/drawing/2014/main" id="{96BAAD54-0D4A-424D-B5B2-EC4A938C64D4}"/>
              </a:ext>
            </a:extLst>
          </p:cNvPr>
          <p:cNvCxnSpPr>
            <a:cxnSpLocks/>
          </p:cNvCxnSpPr>
          <p:nvPr userDrawn="1"/>
        </p:nvCxnSpPr>
        <p:spPr>
          <a:xfrm>
            <a:off x="4078800" y="625475"/>
            <a:ext cx="0" cy="4367842"/>
          </a:xfrm>
          <a:prstGeom prst="line">
            <a:avLst/>
          </a:prstGeom>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4A5E419C-32A2-1948-A56A-E9E3F0370FD5}"/>
              </a:ext>
            </a:extLst>
          </p:cNvPr>
          <p:cNvCxnSpPr>
            <a:cxnSpLocks/>
          </p:cNvCxnSpPr>
          <p:nvPr userDrawn="1"/>
        </p:nvCxnSpPr>
        <p:spPr>
          <a:xfrm>
            <a:off x="8163439" y="625475"/>
            <a:ext cx="0" cy="4387850"/>
          </a:xfrm>
          <a:prstGeom prst="line">
            <a:avLst/>
          </a:prstGeom>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37E63311-E07A-834C-8DAA-92B69AFA316A}"/>
              </a:ext>
            </a:extLst>
          </p:cNvPr>
          <p:cNvCxnSpPr/>
          <p:nvPr userDrawn="1"/>
        </p:nvCxnSpPr>
        <p:spPr>
          <a:xfrm>
            <a:off x="0" y="635431"/>
            <a:ext cx="12240000" cy="0"/>
          </a:xfrm>
          <a:prstGeom prst="line">
            <a:avLst/>
          </a:prstGeom>
        </p:spPr>
        <p:style>
          <a:lnRef idx="1">
            <a:schemeClr val="accent1"/>
          </a:lnRef>
          <a:fillRef idx="0">
            <a:schemeClr val="accent1"/>
          </a:fillRef>
          <a:effectRef idx="0">
            <a:schemeClr val="accent1"/>
          </a:effectRef>
          <a:fontRef idx="minor">
            <a:schemeClr val="tx1"/>
          </a:fontRef>
        </p:style>
      </p:cxnSp>
      <p:sp>
        <p:nvSpPr>
          <p:cNvPr id="2" name="TextBox 1">
            <a:extLst>
              <a:ext uri="{FF2B5EF4-FFF2-40B4-BE49-F238E27FC236}">
                <a16:creationId xmlns:a16="http://schemas.microsoft.com/office/drawing/2014/main" id="{D85C4C80-D207-7D4D-AB5E-C4150F3D4FD1}"/>
              </a:ext>
            </a:extLst>
          </p:cNvPr>
          <p:cNvSpPr txBox="1"/>
          <p:nvPr userDrawn="1"/>
        </p:nvSpPr>
        <p:spPr>
          <a:xfrm>
            <a:off x="421419" y="5780598"/>
            <a:ext cx="11370365"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AU" sz="1600" b="0" i="0" dirty="0">
                <a:solidFill>
                  <a:srgbClr val="F58229"/>
                </a:solidFill>
                <a:latin typeface="Nexus Sans Pro" panose="02000503030000020003" pitchFamily="2" charset="77"/>
              </a:rPr>
              <a:t>Put different judgement numbers on scale for different people, e.g. different professionals, child, parents etc.</a:t>
            </a:r>
          </a:p>
          <a:p>
            <a:pPr algn="l"/>
            <a:endParaRPr lang="en-AU" sz="2000" b="0" i="0" dirty="0">
              <a:solidFill>
                <a:schemeClr val="tx1">
                  <a:lumMod val="85000"/>
                  <a:lumOff val="15000"/>
                </a:schemeClr>
              </a:solidFill>
              <a:latin typeface="Nexus Sans Pro" panose="02000503030000020003" pitchFamily="2" charset="77"/>
            </a:endParaRPr>
          </a:p>
        </p:txBody>
      </p:sp>
      <p:sp>
        <p:nvSpPr>
          <p:cNvPr id="4" name="TextBox 3">
            <a:extLst>
              <a:ext uri="{FF2B5EF4-FFF2-40B4-BE49-F238E27FC236}">
                <a16:creationId xmlns:a16="http://schemas.microsoft.com/office/drawing/2014/main" id="{A6D4965D-75D0-BC48-8019-8FF34D31E977}"/>
              </a:ext>
            </a:extLst>
          </p:cNvPr>
          <p:cNvSpPr txBox="1"/>
          <p:nvPr userDrawn="1"/>
        </p:nvSpPr>
        <p:spPr>
          <a:xfrm>
            <a:off x="292870" y="1543168"/>
            <a:ext cx="3697357" cy="584775"/>
          </a:xfrm>
          <a:prstGeom prst="rect">
            <a:avLst/>
          </a:prstGeom>
          <a:noFill/>
        </p:spPr>
        <p:txBody>
          <a:bodyPr wrap="square" rtlCol="0">
            <a:spAutoFit/>
          </a:bodyPr>
          <a:lstStyle/>
          <a:p>
            <a:pPr algn="l"/>
            <a:r>
              <a:rPr lang="en-AU" sz="3200" b="1" i="0" dirty="0">
                <a:solidFill>
                  <a:srgbClr val="F58229"/>
                </a:solidFill>
                <a:latin typeface="Nexus Sans Pro" panose="02000503030000020003" pitchFamily="2" charset="77"/>
              </a:rPr>
              <a:t>HARM</a:t>
            </a:r>
          </a:p>
        </p:txBody>
      </p:sp>
      <p:sp>
        <p:nvSpPr>
          <p:cNvPr id="16" name="TextBox 15">
            <a:extLst>
              <a:ext uri="{FF2B5EF4-FFF2-40B4-BE49-F238E27FC236}">
                <a16:creationId xmlns:a16="http://schemas.microsoft.com/office/drawing/2014/main" id="{8BC8D621-7B73-2243-8461-1FDA9EEBFF22}"/>
              </a:ext>
            </a:extLst>
          </p:cNvPr>
          <p:cNvSpPr txBox="1"/>
          <p:nvPr userDrawn="1"/>
        </p:nvSpPr>
        <p:spPr>
          <a:xfrm>
            <a:off x="279617" y="2513938"/>
            <a:ext cx="3697357" cy="1077218"/>
          </a:xfrm>
          <a:prstGeom prst="rect">
            <a:avLst/>
          </a:prstGeom>
          <a:noFill/>
        </p:spPr>
        <p:txBody>
          <a:bodyPr wrap="square" rtlCol="0">
            <a:spAutoFit/>
          </a:bodyPr>
          <a:lstStyle/>
          <a:p>
            <a:pPr algn="l"/>
            <a:r>
              <a:rPr lang="en-AU" sz="3200" b="1" i="0" dirty="0">
                <a:solidFill>
                  <a:srgbClr val="F58229"/>
                </a:solidFill>
                <a:latin typeface="Nexus Sans Pro" panose="02000503030000020003" pitchFamily="2" charset="77"/>
              </a:rPr>
              <a:t>DANGER STATEMENTS</a:t>
            </a:r>
          </a:p>
        </p:txBody>
      </p:sp>
      <p:sp>
        <p:nvSpPr>
          <p:cNvPr id="17" name="TextBox 16">
            <a:extLst>
              <a:ext uri="{FF2B5EF4-FFF2-40B4-BE49-F238E27FC236}">
                <a16:creationId xmlns:a16="http://schemas.microsoft.com/office/drawing/2014/main" id="{FFBB4B65-C11E-AB4F-937B-D5CD1D7C41D9}"/>
              </a:ext>
            </a:extLst>
          </p:cNvPr>
          <p:cNvSpPr txBox="1"/>
          <p:nvPr userDrawn="1"/>
        </p:nvSpPr>
        <p:spPr>
          <a:xfrm>
            <a:off x="288894" y="3851081"/>
            <a:ext cx="3697357" cy="1077218"/>
          </a:xfrm>
          <a:prstGeom prst="rect">
            <a:avLst/>
          </a:prstGeom>
          <a:noFill/>
        </p:spPr>
        <p:txBody>
          <a:bodyPr wrap="square" rtlCol="0">
            <a:spAutoFit/>
          </a:bodyPr>
          <a:lstStyle/>
          <a:p>
            <a:pPr algn="l"/>
            <a:r>
              <a:rPr lang="en-AU" sz="3200" b="1" i="0" dirty="0">
                <a:solidFill>
                  <a:srgbClr val="F58229"/>
                </a:solidFill>
                <a:latin typeface="Nexus Sans Pro" panose="02000503030000020003" pitchFamily="2" charset="77"/>
              </a:rPr>
              <a:t>COMPLICATING FACTORS</a:t>
            </a:r>
          </a:p>
        </p:txBody>
      </p:sp>
      <p:sp>
        <p:nvSpPr>
          <p:cNvPr id="18" name="TextBox 17">
            <a:extLst>
              <a:ext uri="{FF2B5EF4-FFF2-40B4-BE49-F238E27FC236}">
                <a16:creationId xmlns:a16="http://schemas.microsoft.com/office/drawing/2014/main" id="{D00286B8-A1EA-1B47-A5F0-42F031909F7A}"/>
              </a:ext>
            </a:extLst>
          </p:cNvPr>
          <p:cNvSpPr txBox="1"/>
          <p:nvPr userDrawn="1"/>
        </p:nvSpPr>
        <p:spPr>
          <a:xfrm>
            <a:off x="4359961" y="1537251"/>
            <a:ext cx="3697357" cy="1077218"/>
          </a:xfrm>
          <a:prstGeom prst="rect">
            <a:avLst/>
          </a:prstGeom>
          <a:noFill/>
        </p:spPr>
        <p:txBody>
          <a:bodyPr wrap="square" rtlCol="0">
            <a:spAutoFit/>
          </a:bodyPr>
          <a:lstStyle/>
          <a:p>
            <a:pPr algn="l"/>
            <a:r>
              <a:rPr lang="en-AU" sz="3200" b="1" i="0" dirty="0">
                <a:solidFill>
                  <a:srgbClr val="F58229"/>
                </a:solidFill>
                <a:latin typeface="Nexus Sans Pro" panose="02000503030000020003" pitchFamily="2" charset="77"/>
              </a:rPr>
              <a:t>EXISTING STRENGTHS</a:t>
            </a:r>
          </a:p>
        </p:txBody>
      </p:sp>
      <p:sp>
        <p:nvSpPr>
          <p:cNvPr id="19" name="TextBox 18">
            <a:extLst>
              <a:ext uri="{FF2B5EF4-FFF2-40B4-BE49-F238E27FC236}">
                <a16:creationId xmlns:a16="http://schemas.microsoft.com/office/drawing/2014/main" id="{A08AD4C0-99C0-7440-8AD4-0BF3BE564B65}"/>
              </a:ext>
            </a:extLst>
          </p:cNvPr>
          <p:cNvSpPr txBox="1"/>
          <p:nvPr userDrawn="1"/>
        </p:nvSpPr>
        <p:spPr>
          <a:xfrm>
            <a:off x="4353335" y="3025470"/>
            <a:ext cx="3697357" cy="584775"/>
          </a:xfrm>
          <a:prstGeom prst="rect">
            <a:avLst/>
          </a:prstGeom>
          <a:noFill/>
        </p:spPr>
        <p:txBody>
          <a:bodyPr wrap="square" rtlCol="0">
            <a:spAutoFit/>
          </a:bodyPr>
          <a:lstStyle/>
          <a:p>
            <a:pPr algn="l"/>
            <a:r>
              <a:rPr lang="en-AU" sz="3200" b="1" i="0" dirty="0">
                <a:solidFill>
                  <a:srgbClr val="F58229"/>
                </a:solidFill>
                <a:latin typeface="Nexus Sans Pro" panose="02000503030000020003" pitchFamily="2" charset="77"/>
              </a:rPr>
              <a:t>EXISTING SAFETY</a:t>
            </a:r>
          </a:p>
        </p:txBody>
      </p:sp>
      <p:sp>
        <p:nvSpPr>
          <p:cNvPr id="20" name="TextBox 19">
            <a:extLst>
              <a:ext uri="{FF2B5EF4-FFF2-40B4-BE49-F238E27FC236}">
                <a16:creationId xmlns:a16="http://schemas.microsoft.com/office/drawing/2014/main" id="{BC6E560B-5E4E-4445-AB36-05B84D339B26}"/>
              </a:ext>
            </a:extLst>
          </p:cNvPr>
          <p:cNvSpPr txBox="1"/>
          <p:nvPr userDrawn="1"/>
        </p:nvSpPr>
        <p:spPr>
          <a:xfrm>
            <a:off x="8444599" y="1563621"/>
            <a:ext cx="3697357" cy="584775"/>
          </a:xfrm>
          <a:prstGeom prst="rect">
            <a:avLst/>
          </a:prstGeom>
          <a:noFill/>
        </p:spPr>
        <p:txBody>
          <a:bodyPr wrap="square" rtlCol="0">
            <a:spAutoFit/>
          </a:bodyPr>
          <a:lstStyle/>
          <a:p>
            <a:pPr algn="l"/>
            <a:r>
              <a:rPr lang="en-AU" sz="3200" b="1" i="0" dirty="0">
                <a:solidFill>
                  <a:srgbClr val="F58229"/>
                </a:solidFill>
                <a:latin typeface="Nexus Sans Pro" panose="02000503030000020003" pitchFamily="2" charset="77"/>
              </a:rPr>
              <a:t>SAFETY GOALS</a:t>
            </a:r>
          </a:p>
        </p:txBody>
      </p:sp>
      <p:sp>
        <p:nvSpPr>
          <p:cNvPr id="21" name="TextBox 20">
            <a:extLst>
              <a:ext uri="{FF2B5EF4-FFF2-40B4-BE49-F238E27FC236}">
                <a16:creationId xmlns:a16="http://schemas.microsoft.com/office/drawing/2014/main" id="{9E1407B4-36C9-C546-92E4-0FD52FFA81CA}"/>
              </a:ext>
            </a:extLst>
          </p:cNvPr>
          <p:cNvSpPr txBox="1"/>
          <p:nvPr userDrawn="1"/>
        </p:nvSpPr>
        <p:spPr>
          <a:xfrm>
            <a:off x="8457533" y="3018844"/>
            <a:ext cx="3697357" cy="584775"/>
          </a:xfrm>
          <a:prstGeom prst="rect">
            <a:avLst/>
          </a:prstGeom>
          <a:noFill/>
        </p:spPr>
        <p:txBody>
          <a:bodyPr wrap="square" rtlCol="0">
            <a:spAutoFit/>
          </a:bodyPr>
          <a:lstStyle/>
          <a:p>
            <a:pPr algn="l"/>
            <a:r>
              <a:rPr lang="en-AU" sz="3200" b="1" i="0" dirty="0">
                <a:solidFill>
                  <a:srgbClr val="F58229"/>
                </a:solidFill>
                <a:latin typeface="Nexus Sans Pro" panose="02000503030000020003" pitchFamily="2" charset="77"/>
              </a:rPr>
              <a:t>NEXT STEPS</a:t>
            </a:r>
          </a:p>
        </p:txBody>
      </p:sp>
      <p:sp>
        <p:nvSpPr>
          <p:cNvPr id="7" name="TextBox 6">
            <a:extLst>
              <a:ext uri="{FF2B5EF4-FFF2-40B4-BE49-F238E27FC236}">
                <a16:creationId xmlns:a16="http://schemas.microsoft.com/office/drawing/2014/main" id="{ECCE72D1-FF7D-FB46-A60E-8A5067A38FFA}"/>
              </a:ext>
            </a:extLst>
          </p:cNvPr>
          <p:cNvSpPr txBox="1"/>
          <p:nvPr userDrawn="1"/>
        </p:nvSpPr>
        <p:spPr>
          <a:xfrm>
            <a:off x="1" y="87084"/>
            <a:ext cx="12192000" cy="800219"/>
          </a:xfrm>
          <a:prstGeom prst="rect">
            <a:avLst/>
          </a:prstGeom>
          <a:noFill/>
        </p:spPr>
        <p:txBody>
          <a:bodyPr wrap="square"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600" b="1" i="0" dirty="0">
                <a:solidFill>
                  <a:srgbClr val="1B75BC"/>
                </a:solidFill>
                <a:latin typeface="Nexus Sans Pro" panose="02000503030000020003" pitchFamily="2" charset="77"/>
              </a:rPr>
              <a:t>Thinking about the child/teenager and the family situation in this child protection case:</a:t>
            </a:r>
          </a:p>
          <a:p>
            <a:pPr algn="l"/>
            <a:endParaRPr lang="en-AU" sz="2000" b="0" i="0" dirty="0">
              <a:solidFill>
                <a:schemeClr val="tx1">
                  <a:lumMod val="85000"/>
                  <a:lumOff val="15000"/>
                </a:schemeClr>
              </a:solidFill>
              <a:latin typeface="Nexus Sans Pro" panose="02000503030000020003" pitchFamily="2" charset="77"/>
            </a:endParaRPr>
          </a:p>
        </p:txBody>
      </p:sp>
      <p:sp>
        <p:nvSpPr>
          <p:cNvPr id="8" name="TextBox 7">
            <a:extLst>
              <a:ext uri="{FF2B5EF4-FFF2-40B4-BE49-F238E27FC236}">
                <a16:creationId xmlns:a16="http://schemas.microsoft.com/office/drawing/2014/main" id="{9DB1E753-CA8D-4747-B92F-D2824C46998D}"/>
              </a:ext>
            </a:extLst>
          </p:cNvPr>
          <p:cNvSpPr txBox="1"/>
          <p:nvPr userDrawn="1"/>
        </p:nvSpPr>
        <p:spPr>
          <a:xfrm>
            <a:off x="0" y="844593"/>
            <a:ext cx="4086864" cy="707886"/>
          </a:xfrm>
          <a:prstGeom prst="rect">
            <a:avLst/>
          </a:prstGeom>
          <a:noFill/>
        </p:spPr>
        <p:txBody>
          <a:bodyPr wrap="square"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1" i="0" dirty="0">
                <a:solidFill>
                  <a:srgbClr val="1B75BC"/>
                </a:solidFill>
                <a:latin typeface="Nexus Sans Pro" panose="02000503030000020003" pitchFamily="2" charset="77"/>
              </a:rPr>
              <a:t>What are we worried about?</a:t>
            </a:r>
          </a:p>
          <a:p>
            <a:pPr algn="l"/>
            <a:endParaRPr lang="en-AU" sz="2000" b="0" i="0" dirty="0">
              <a:solidFill>
                <a:schemeClr val="tx1">
                  <a:lumMod val="85000"/>
                  <a:lumOff val="15000"/>
                </a:schemeClr>
              </a:solidFill>
              <a:latin typeface="Nexus Sans Pro" panose="02000503030000020003" pitchFamily="2" charset="77"/>
            </a:endParaRPr>
          </a:p>
        </p:txBody>
      </p:sp>
      <p:sp>
        <p:nvSpPr>
          <p:cNvPr id="10" name="TextBox 9">
            <a:extLst>
              <a:ext uri="{FF2B5EF4-FFF2-40B4-BE49-F238E27FC236}">
                <a16:creationId xmlns:a16="http://schemas.microsoft.com/office/drawing/2014/main" id="{D5592279-9AB2-534D-A32E-AF8EF2619677}"/>
              </a:ext>
            </a:extLst>
          </p:cNvPr>
          <p:cNvSpPr txBox="1"/>
          <p:nvPr userDrawn="1"/>
        </p:nvSpPr>
        <p:spPr>
          <a:xfrm>
            <a:off x="4078800" y="849084"/>
            <a:ext cx="4084639" cy="707886"/>
          </a:xfrm>
          <a:prstGeom prst="rect">
            <a:avLst/>
          </a:prstGeom>
          <a:noFill/>
        </p:spPr>
        <p:txBody>
          <a:bodyPr wrap="square"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1" i="0" dirty="0">
                <a:solidFill>
                  <a:srgbClr val="1B75BC"/>
                </a:solidFill>
                <a:latin typeface="Nexus Sans Pro" panose="02000503030000020003" pitchFamily="2" charset="77"/>
              </a:rPr>
              <a:t>What’s working well?</a:t>
            </a:r>
          </a:p>
          <a:p>
            <a:pPr algn="l"/>
            <a:endParaRPr lang="en-AU" sz="2000" b="0" i="0" dirty="0">
              <a:solidFill>
                <a:schemeClr val="tx1">
                  <a:lumMod val="85000"/>
                  <a:lumOff val="15000"/>
                </a:schemeClr>
              </a:solidFill>
              <a:latin typeface="Nexus Sans Pro" panose="02000503030000020003" pitchFamily="2" charset="77"/>
            </a:endParaRPr>
          </a:p>
        </p:txBody>
      </p:sp>
      <p:sp>
        <p:nvSpPr>
          <p:cNvPr id="11" name="TextBox 10">
            <a:extLst>
              <a:ext uri="{FF2B5EF4-FFF2-40B4-BE49-F238E27FC236}">
                <a16:creationId xmlns:a16="http://schemas.microsoft.com/office/drawing/2014/main" id="{FC7F166C-72F3-274E-A67A-F62F3CD72F29}"/>
              </a:ext>
            </a:extLst>
          </p:cNvPr>
          <p:cNvSpPr txBox="1"/>
          <p:nvPr userDrawn="1"/>
        </p:nvSpPr>
        <p:spPr>
          <a:xfrm>
            <a:off x="8163439" y="844503"/>
            <a:ext cx="4028561" cy="707886"/>
          </a:xfrm>
          <a:prstGeom prst="rect">
            <a:avLst/>
          </a:prstGeom>
          <a:noFill/>
        </p:spPr>
        <p:txBody>
          <a:bodyPr wrap="square"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1" i="0" dirty="0">
                <a:solidFill>
                  <a:srgbClr val="1B75BC"/>
                </a:solidFill>
                <a:latin typeface="Nexus Sans Pro" panose="02000503030000020003" pitchFamily="2" charset="77"/>
              </a:rPr>
              <a:t>What needs to happen?</a:t>
            </a:r>
          </a:p>
          <a:p>
            <a:pPr algn="l"/>
            <a:endParaRPr lang="en-AU" sz="2000" b="0" i="0" dirty="0">
              <a:solidFill>
                <a:schemeClr val="tx1">
                  <a:lumMod val="85000"/>
                  <a:lumOff val="15000"/>
                </a:schemeClr>
              </a:solidFill>
              <a:latin typeface="Nexus Sans Pro" panose="02000503030000020003" pitchFamily="2" charset="77"/>
            </a:endParaRPr>
          </a:p>
        </p:txBody>
      </p:sp>
      <p:sp>
        <p:nvSpPr>
          <p:cNvPr id="12" name="TextBox 11">
            <a:extLst>
              <a:ext uri="{FF2B5EF4-FFF2-40B4-BE49-F238E27FC236}">
                <a16:creationId xmlns:a16="http://schemas.microsoft.com/office/drawing/2014/main" id="{9ABC11F7-FE7F-0A4A-94AF-EAE86CFE1B94}"/>
              </a:ext>
            </a:extLst>
          </p:cNvPr>
          <p:cNvSpPr txBox="1"/>
          <p:nvPr userDrawn="1"/>
        </p:nvSpPr>
        <p:spPr>
          <a:xfrm>
            <a:off x="421419" y="5167088"/>
            <a:ext cx="11370365" cy="101566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AU" sz="2000" b="0" i="1" dirty="0">
                <a:solidFill>
                  <a:schemeClr val="tx1">
                    <a:lumMod val="75000"/>
                    <a:lumOff val="25000"/>
                  </a:schemeClr>
                </a:solidFill>
                <a:latin typeface="Nexus Sans Pro" panose="02000503030000020003" pitchFamily="2" charset="77"/>
              </a:rPr>
              <a:t>On a scale of 0-10 where 10 means the child/teen is safe enough and we can close the case and 0 means things are so bad for the young person, we must remove them into care immediately, where do you rate this situation today?</a:t>
            </a:r>
          </a:p>
          <a:p>
            <a:pPr algn="l"/>
            <a:endParaRPr lang="en-AU" sz="2000" b="0" i="0" dirty="0">
              <a:solidFill>
                <a:schemeClr val="tx1">
                  <a:lumMod val="85000"/>
                  <a:lumOff val="15000"/>
                </a:schemeClr>
              </a:solidFill>
              <a:latin typeface="Nexus Sans Pro" panose="02000503030000020003" pitchFamily="2" charset="77"/>
            </a:endParaRPr>
          </a:p>
        </p:txBody>
      </p:sp>
      <p:pic>
        <p:nvPicPr>
          <p:cNvPr id="3" name="Picture 2">
            <a:extLst>
              <a:ext uri="{FF2B5EF4-FFF2-40B4-BE49-F238E27FC236}">
                <a16:creationId xmlns:a16="http://schemas.microsoft.com/office/drawing/2014/main" id="{D8C196A2-D2FE-4564-BEA8-F365ED99FD1A}"/>
              </a:ext>
            </a:extLst>
          </p:cNvPr>
          <p:cNvPicPr>
            <a:picLocks noChangeAspect="1"/>
          </p:cNvPicPr>
          <p:nvPr userDrawn="1"/>
        </p:nvPicPr>
        <p:blipFill>
          <a:blip r:embed="rId2"/>
          <a:stretch>
            <a:fillRect/>
          </a:stretch>
        </p:blipFill>
        <p:spPr>
          <a:xfrm>
            <a:off x="218124" y="6156907"/>
            <a:ext cx="11831636" cy="504222"/>
          </a:xfrm>
          <a:prstGeom prst="rect">
            <a:avLst/>
          </a:prstGeom>
        </p:spPr>
      </p:pic>
    </p:spTree>
    <p:extLst>
      <p:ext uri="{BB962C8B-B14F-4D97-AF65-F5344CB8AC3E}">
        <p14:creationId xmlns:p14="http://schemas.microsoft.com/office/powerpoint/2010/main" val="29776439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4"/>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6"/>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7"/>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8"/>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19"/>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20"/>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16" grpId="0"/>
      <p:bldP spid="17" grpId="0"/>
      <p:bldP spid="18" grpId="0"/>
      <p:bldP spid="19" grpId="0"/>
      <p:bldP spid="20" grpId="0"/>
      <p:bldP spid="21" grpId="0"/>
      <p:bldP spid="7" grpId="0"/>
      <p:bldP spid="8" grpId="0"/>
      <p:bldP spid="10" grpId="0"/>
      <p:bldP spid="11" grpId="0"/>
      <p:bldP spid="12" grpId="0"/>
    </p:bldLst>
  </p:timing>
  <p:extLst>
    <p:ext uri="{DCECCB84-F9BA-43D5-87BE-67443E8EF086}">
      <p15:sldGuideLst xmlns:p15="http://schemas.microsoft.com/office/powerpoint/2012/main">
        <p15:guide id="1" orient="horz" pos="3158">
          <p15:clr>
            <a:srgbClr val="FBAE40"/>
          </p15:clr>
        </p15:guide>
        <p15:guide id="2" orient="horz" pos="2999" userDrawn="1">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Video Slide">
    <p:spTree>
      <p:nvGrpSpPr>
        <p:cNvPr id="1" name=""/>
        <p:cNvGrpSpPr/>
        <p:nvPr/>
      </p:nvGrpSpPr>
      <p:grpSpPr>
        <a:xfrm>
          <a:off x="0" y="0"/>
          <a:ext cx="0" cy="0"/>
          <a:chOff x="0" y="0"/>
          <a:chExt cx="0" cy="0"/>
        </a:xfrm>
      </p:grpSpPr>
      <p:sp>
        <p:nvSpPr>
          <p:cNvPr id="9" name="Media Placeholder 8">
            <a:extLst>
              <a:ext uri="{FF2B5EF4-FFF2-40B4-BE49-F238E27FC236}">
                <a16:creationId xmlns:a16="http://schemas.microsoft.com/office/drawing/2014/main" id="{8E100375-5F03-5C4C-B048-5BCD2FECF89A}"/>
              </a:ext>
            </a:extLst>
          </p:cNvPr>
          <p:cNvSpPr>
            <a:spLocks noGrp="1"/>
          </p:cNvSpPr>
          <p:nvPr>
            <p:ph type="media" sz="quarter" idx="10" hasCustomPrompt="1"/>
          </p:nvPr>
        </p:nvSpPr>
        <p:spPr>
          <a:xfrm>
            <a:off x="0" y="0"/>
            <a:ext cx="12192000" cy="6858000"/>
          </a:xfrm>
        </p:spPr>
        <p:txBody>
          <a:bodyPr/>
          <a:lstStyle/>
          <a:p>
            <a:r>
              <a:rPr lang="en-AU" dirty="0"/>
              <a:t>Add video here</a:t>
            </a:r>
          </a:p>
        </p:txBody>
      </p:sp>
    </p:spTree>
    <p:extLst>
      <p:ext uri="{BB962C8B-B14F-4D97-AF65-F5344CB8AC3E}">
        <p14:creationId xmlns:p14="http://schemas.microsoft.com/office/powerpoint/2010/main" val="21383610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Pictur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FAB81EAF-1704-2443-9FA4-1A33376321E8}"/>
              </a:ext>
            </a:extLst>
          </p:cNvPr>
          <p:cNvSpPr>
            <a:spLocks noGrp="1"/>
          </p:cNvSpPr>
          <p:nvPr>
            <p:ph type="pic" sz="quarter" idx="10" hasCustomPrompt="1"/>
          </p:nvPr>
        </p:nvSpPr>
        <p:spPr>
          <a:xfrm>
            <a:off x="0" y="0"/>
            <a:ext cx="12192000" cy="6858000"/>
          </a:xfrm>
        </p:spPr>
        <p:txBody>
          <a:bodyPr/>
          <a:lstStyle/>
          <a:p>
            <a:r>
              <a:rPr lang="en-AU" dirty="0"/>
              <a:t>Place picture here</a:t>
            </a:r>
          </a:p>
        </p:txBody>
      </p:sp>
    </p:spTree>
    <p:extLst>
      <p:ext uri="{BB962C8B-B14F-4D97-AF65-F5344CB8AC3E}">
        <p14:creationId xmlns:p14="http://schemas.microsoft.com/office/powerpoint/2010/main" val="291187284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8308087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56C7FE-8441-7542-99B5-535B7EECE248}"/>
              </a:ext>
            </a:extLst>
          </p:cNvPr>
          <p:cNvSpPr>
            <a:spLocks noGrp="1"/>
          </p:cNvSpPr>
          <p:nvPr>
            <p:ph type="title"/>
          </p:nvPr>
        </p:nvSpPr>
        <p:spPr>
          <a:xfrm>
            <a:off x="836613" y="2312989"/>
            <a:ext cx="4095467" cy="1009540"/>
          </a:xfrm>
        </p:spPr>
        <p:txBody>
          <a:bodyPr anchor="b"/>
          <a:lstStyle>
            <a:lvl1pPr>
              <a:defRPr sz="3200">
                <a:solidFill>
                  <a:srgbClr val="1B75BC"/>
                </a:solidFill>
              </a:defRPr>
            </a:lvl1pPr>
          </a:lstStyle>
          <a:p>
            <a:r>
              <a:rPr lang="en-GB"/>
              <a:t>Click to edit Master title style</a:t>
            </a:r>
            <a:endParaRPr lang="en-AU" dirty="0"/>
          </a:p>
        </p:txBody>
      </p:sp>
      <p:sp>
        <p:nvSpPr>
          <p:cNvPr id="3" name="Picture Placeholder 2">
            <a:extLst>
              <a:ext uri="{FF2B5EF4-FFF2-40B4-BE49-F238E27FC236}">
                <a16:creationId xmlns:a16="http://schemas.microsoft.com/office/drawing/2014/main" id="{F92E8FD4-807B-3D45-99E8-B4239AAB1876}"/>
              </a:ext>
            </a:extLst>
          </p:cNvPr>
          <p:cNvSpPr>
            <a:spLocks noGrp="1"/>
          </p:cNvSpPr>
          <p:nvPr>
            <p:ph type="pic" idx="1"/>
          </p:nvPr>
        </p:nvSpPr>
        <p:spPr>
          <a:xfrm>
            <a:off x="5183188" y="987426"/>
            <a:ext cx="6172200" cy="4781551"/>
          </a:xfrm>
        </p:spPr>
        <p:txBody>
          <a:bodyPr/>
          <a:lstStyle>
            <a:lvl1pPr marL="0" indent="0">
              <a:buNone/>
              <a:defRPr sz="3200"/>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r>
              <a:rPr lang="en-GB"/>
              <a:t>Click icon to add picture</a:t>
            </a:r>
            <a:endParaRPr lang="en-AU" dirty="0"/>
          </a:p>
        </p:txBody>
      </p:sp>
      <p:sp>
        <p:nvSpPr>
          <p:cNvPr id="4" name="Text Placeholder 3">
            <a:extLst>
              <a:ext uri="{FF2B5EF4-FFF2-40B4-BE49-F238E27FC236}">
                <a16:creationId xmlns:a16="http://schemas.microsoft.com/office/drawing/2014/main" id="{1AA320AA-6F59-FA40-A871-002241299894}"/>
              </a:ext>
            </a:extLst>
          </p:cNvPr>
          <p:cNvSpPr>
            <a:spLocks noGrp="1"/>
          </p:cNvSpPr>
          <p:nvPr>
            <p:ph type="body" sz="half" idx="2"/>
          </p:nvPr>
        </p:nvSpPr>
        <p:spPr>
          <a:xfrm>
            <a:off x="839789" y="3429002"/>
            <a:ext cx="4095467" cy="2339975"/>
          </a:xfrm>
        </p:spPr>
        <p:txBody>
          <a:bodyPr>
            <a:normAutofit/>
          </a:bodyPr>
          <a:lstStyle>
            <a:lvl1pPr marL="0" indent="0">
              <a:buNone/>
              <a:defRPr sz="20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en-GB"/>
              <a:t>Click to edit Master text styles</a:t>
            </a:r>
          </a:p>
        </p:txBody>
      </p:sp>
      <p:sp>
        <p:nvSpPr>
          <p:cNvPr id="8" name="Rectangle 7">
            <a:extLst>
              <a:ext uri="{FF2B5EF4-FFF2-40B4-BE49-F238E27FC236}">
                <a16:creationId xmlns:a16="http://schemas.microsoft.com/office/drawing/2014/main" id="{46FEAE05-D325-4441-BB30-2A61649E91F8}"/>
              </a:ext>
            </a:extLst>
          </p:cNvPr>
          <p:cNvSpPr/>
          <p:nvPr userDrawn="1"/>
        </p:nvSpPr>
        <p:spPr>
          <a:xfrm>
            <a:off x="0" y="2"/>
            <a:ext cx="12192000" cy="333375"/>
          </a:xfrm>
          <a:prstGeom prst="rect">
            <a:avLst/>
          </a:prstGeom>
          <a:solidFill>
            <a:srgbClr val="1B75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351"/>
          </a:p>
        </p:txBody>
      </p:sp>
      <p:sp>
        <p:nvSpPr>
          <p:cNvPr id="9" name="Rectangle 8">
            <a:extLst>
              <a:ext uri="{FF2B5EF4-FFF2-40B4-BE49-F238E27FC236}">
                <a16:creationId xmlns:a16="http://schemas.microsoft.com/office/drawing/2014/main" id="{6CEA8573-B3A3-9D41-93E4-8160D6F888A0}"/>
              </a:ext>
            </a:extLst>
          </p:cNvPr>
          <p:cNvSpPr/>
          <p:nvPr userDrawn="1"/>
        </p:nvSpPr>
        <p:spPr>
          <a:xfrm>
            <a:off x="0" y="6165851"/>
            <a:ext cx="12192000" cy="692151"/>
          </a:xfrm>
          <a:prstGeom prst="rect">
            <a:avLst/>
          </a:prstGeom>
          <a:solidFill>
            <a:srgbClr val="F58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351"/>
          </a:p>
        </p:txBody>
      </p:sp>
    </p:spTree>
    <p:extLst>
      <p:ext uri="{BB962C8B-B14F-4D97-AF65-F5344CB8AC3E}">
        <p14:creationId xmlns:p14="http://schemas.microsoft.com/office/powerpoint/2010/main" val="157292536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picTx" preserve="1">
  <p:cSld name="Words and Pictur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56C7FE-8441-7542-99B5-535B7EECE248}"/>
              </a:ext>
            </a:extLst>
          </p:cNvPr>
          <p:cNvSpPr>
            <a:spLocks noGrp="1"/>
          </p:cNvSpPr>
          <p:nvPr>
            <p:ph type="title" hasCustomPrompt="1"/>
          </p:nvPr>
        </p:nvSpPr>
        <p:spPr>
          <a:xfrm>
            <a:off x="407989" y="482656"/>
            <a:ext cx="11376025" cy="504771"/>
          </a:xfrm>
        </p:spPr>
        <p:txBody>
          <a:bodyPr anchor="b">
            <a:normAutofit/>
          </a:bodyPr>
          <a:lstStyle>
            <a:lvl1pPr>
              <a:defRPr sz="2400">
                <a:solidFill>
                  <a:srgbClr val="1B75BC"/>
                </a:solidFill>
              </a:defRPr>
            </a:lvl1pPr>
          </a:lstStyle>
          <a:p>
            <a:r>
              <a:rPr lang="en-US" dirty="0"/>
              <a:t>Click to edit Words And Pictures Title</a:t>
            </a:r>
            <a:endParaRPr lang="en-AU" dirty="0"/>
          </a:p>
        </p:txBody>
      </p:sp>
      <p:sp>
        <p:nvSpPr>
          <p:cNvPr id="3" name="Picture Placeholder 2">
            <a:extLst>
              <a:ext uri="{FF2B5EF4-FFF2-40B4-BE49-F238E27FC236}">
                <a16:creationId xmlns:a16="http://schemas.microsoft.com/office/drawing/2014/main" id="{F92E8FD4-807B-3D45-99E8-B4239AAB1876}"/>
              </a:ext>
            </a:extLst>
          </p:cNvPr>
          <p:cNvSpPr>
            <a:spLocks noGrp="1"/>
          </p:cNvSpPr>
          <p:nvPr>
            <p:ph type="pic" idx="1"/>
          </p:nvPr>
        </p:nvSpPr>
        <p:spPr>
          <a:xfrm>
            <a:off x="407988" y="2312989"/>
            <a:ext cx="11376024" cy="3455988"/>
          </a:xfrm>
        </p:spPr>
        <p:txBody>
          <a:bodyPr/>
          <a:lstStyle>
            <a:lvl1pPr marL="0" indent="0">
              <a:buNone/>
              <a:defRPr sz="3200"/>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r>
              <a:rPr lang="en-GB"/>
              <a:t>Click icon to add picture</a:t>
            </a:r>
            <a:endParaRPr lang="en-AU" dirty="0"/>
          </a:p>
        </p:txBody>
      </p:sp>
      <p:sp>
        <p:nvSpPr>
          <p:cNvPr id="4" name="Text Placeholder 3">
            <a:extLst>
              <a:ext uri="{FF2B5EF4-FFF2-40B4-BE49-F238E27FC236}">
                <a16:creationId xmlns:a16="http://schemas.microsoft.com/office/drawing/2014/main" id="{1AA320AA-6F59-FA40-A871-002241299894}"/>
              </a:ext>
            </a:extLst>
          </p:cNvPr>
          <p:cNvSpPr>
            <a:spLocks noGrp="1"/>
          </p:cNvSpPr>
          <p:nvPr>
            <p:ph type="body" sz="half" idx="2" hasCustomPrompt="1"/>
          </p:nvPr>
        </p:nvSpPr>
        <p:spPr>
          <a:xfrm>
            <a:off x="407989" y="1007590"/>
            <a:ext cx="11376025" cy="1305399"/>
          </a:xfrm>
        </p:spPr>
        <p:txBody>
          <a:bodyPr>
            <a:normAutofit/>
          </a:bodyPr>
          <a:lstStyle>
            <a:lvl1pPr marL="0" indent="0">
              <a:buNone/>
              <a:defRPr sz="20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en-US" dirty="0"/>
              <a:t>Edit Words And Pictures Text</a:t>
            </a:r>
          </a:p>
        </p:txBody>
      </p:sp>
      <p:sp>
        <p:nvSpPr>
          <p:cNvPr id="8" name="Rectangle 7">
            <a:extLst>
              <a:ext uri="{FF2B5EF4-FFF2-40B4-BE49-F238E27FC236}">
                <a16:creationId xmlns:a16="http://schemas.microsoft.com/office/drawing/2014/main" id="{46FEAE05-D325-4441-BB30-2A61649E91F8}"/>
              </a:ext>
            </a:extLst>
          </p:cNvPr>
          <p:cNvSpPr/>
          <p:nvPr userDrawn="1"/>
        </p:nvSpPr>
        <p:spPr>
          <a:xfrm>
            <a:off x="0" y="2"/>
            <a:ext cx="12192000" cy="333375"/>
          </a:xfrm>
          <a:prstGeom prst="rect">
            <a:avLst/>
          </a:prstGeom>
          <a:solidFill>
            <a:srgbClr val="1B75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351"/>
          </a:p>
        </p:txBody>
      </p:sp>
      <p:sp>
        <p:nvSpPr>
          <p:cNvPr id="9" name="Rectangle 8">
            <a:extLst>
              <a:ext uri="{FF2B5EF4-FFF2-40B4-BE49-F238E27FC236}">
                <a16:creationId xmlns:a16="http://schemas.microsoft.com/office/drawing/2014/main" id="{6CEA8573-B3A3-9D41-93E4-8160D6F888A0}"/>
              </a:ext>
            </a:extLst>
          </p:cNvPr>
          <p:cNvSpPr/>
          <p:nvPr userDrawn="1"/>
        </p:nvSpPr>
        <p:spPr>
          <a:xfrm>
            <a:off x="0" y="6165851"/>
            <a:ext cx="12192000" cy="692151"/>
          </a:xfrm>
          <a:prstGeom prst="rect">
            <a:avLst/>
          </a:prstGeom>
          <a:solidFill>
            <a:srgbClr val="F58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351"/>
          </a:p>
        </p:txBody>
      </p:sp>
    </p:spTree>
    <p:extLst>
      <p:ext uri="{BB962C8B-B14F-4D97-AF65-F5344CB8AC3E}">
        <p14:creationId xmlns:p14="http://schemas.microsoft.com/office/powerpoint/2010/main" val="15915581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Quote Slide">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8316560-4793-DC4B-B66B-8EB940B40BF9}"/>
              </a:ext>
            </a:extLst>
          </p:cNvPr>
          <p:cNvSpPr txBox="1"/>
          <p:nvPr userDrawn="1"/>
        </p:nvSpPr>
        <p:spPr>
          <a:xfrm>
            <a:off x="2892426" y="981076"/>
            <a:ext cx="756031" cy="1569660"/>
          </a:xfrm>
          <a:prstGeom prst="rect">
            <a:avLst/>
          </a:prstGeom>
          <a:noFill/>
        </p:spPr>
        <p:txBody>
          <a:bodyPr wrap="square" rtlCol="0">
            <a:spAutoFit/>
          </a:bodyPr>
          <a:lstStyle/>
          <a:p>
            <a:r>
              <a:rPr lang="en-AU" sz="9600" b="1" i="0" dirty="0">
                <a:solidFill>
                  <a:srgbClr val="F58229"/>
                </a:solidFill>
                <a:latin typeface="Nexus Sans Pro" panose="02000503030000020003" pitchFamily="2" charset="77"/>
              </a:rPr>
              <a:t>“</a:t>
            </a:r>
          </a:p>
        </p:txBody>
      </p:sp>
      <p:sp>
        <p:nvSpPr>
          <p:cNvPr id="5" name="TextBox 4">
            <a:extLst>
              <a:ext uri="{FF2B5EF4-FFF2-40B4-BE49-F238E27FC236}">
                <a16:creationId xmlns:a16="http://schemas.microsoft.com/office/drawing/2014/main" id="{18A55A82-756B-9D4C-9B11-F93244AEA1B0}"/>
              </a:ext>
            </a:extLst>
          </p:cNvPr>
          <p:cNvSpPr txBox="1"/>
          <p:nvPr userDrawn="1"/>
        </p:nvSpPr>
        <p:spPr>
          <a:xfrm>
            <a:off x="10469880" y="4974336"/>
            <a:ext cx="882333" cy="1569660"/>
          </a:xfrm>
          <a:prstGeom prst="rect">
            <a:avLst/>
          </a:prstGeom>
          <a:noFill/>
        </p:spPr>
        <p:txBody>
          <a:bodyPr wrap="square" rtlCol="0">
            <a:spAutoFit/>
          </a:bodyPr>
          <a:lstStyle/>
          <a:p>
            <a:r>
              <a:rPr lang="en-AU" sz="9600" b="1" i="0" dirty="0">
                <a:solidFill>
                  <a:srgbClr val="F58229"/>
                </a:solidFill>
                <a:latin typeface="Nexus Sans Pro" panose="02000503030000020003" pitchFamily="2" charset="77"/>
              </a:rPr>
              <a:t>”</a:t>
            </a:r>
          </a:p>
        </p:txBody>
      </p:sp>
      <p:sp>
        <p:nvSpPr>
          <p:cNvPr id="7" name="Text Placeholder 6">
            <a:extLst>
              <a:ext uri="{FF2B5EF4-FFF2-40B4-BE49-F238E27FC236}">
                <a16:creationId xmlns:a16="http://schemas.microsoft.com/office/drawing/2014/main" id="{85C97482-7E3E-0844-9C0B-E30FFC0E2592}"/>
              </a:ext>
            </a:extLst>
          </p:cNvPr>
          <p:cNvSpPr>
            <a:spLocks noGrp="1"/>
          </p:cNvSpPr>
          <p:nvPr>
            <p:ph type="body" sz="quarter" idx="11" hasCustomPrompt="1"/>
          </p:nvPr>
        </p:nvSpPr>
        <p:spPr>
          <a:xfrm>
            <a:off x="3648075" y="1536701"/>
            <a:ext cx="6821488" cy="4068763"/>
          </a:xfrm>
        </p:spPr>
        <p:txBody>
          <a:bodyPr/>
          <a:lstStyle>
            <a:lvl1pPr marL="0" indent="0">
              <a:buNone/>
              <a:defRPr b="1" i="0">
                <a:solidFill>
                  <a:srgbClr val="1B75BC"/>
                </a:solidFill>
                <a:latin typeface="Nexus Sans Pro" panose="02000503030000020003" pitchFamily="2" charset="77"/>
              </a:defRPr>
            </a:lvl1pPr>
          </a:lstStyle>
          <a:p>
            <a:pPr lvl="0"/>
            <a:r>
              <a:rPr lang="en-US" dirty="0"/>
              <a:t>Edit Quote text</a:t>
            </a:r>
          </a:p>
        </p:txBody>
      </p:sp>
    </p:spTree>
    <p:extLst>
      <p:ext uri="{BB962C8B-B14F-4D97-AF65-F5344CB8AC3E}">
        <p14:creationId xmlns:p14="http://schemas.microsoft.com/office/powerpoint/2010/main" val="149534711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Harm Matrix Blank">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A17095-1646-6D4B-A4C7-A25010E92980}"/>
              </a:ext>
            </a:extLst>
          </p:cNvPr>
          <p:cNvSpPr>
            <a:spLocks noGrp="1"/>
          </p:cNvSpPr>
          <p:nvPr>
            <p:ph type="title" hasCustomPrompt="1"/>
          </p:nvPr>
        </p:nvSpPr>
        <p:spPr>
          <a:xfrm>
            <a:off x="1873527" y="116114"/>
            <a:ext cx="8461375" cy="557961"/>
          </a:xfrm>
        </p:spPr>
        <p:txBody>
          <a:bodyPr>
            <a:noAutofit/>
          </a:bodyPr>
          <a:lstStyle>
            <a:lvl1pPr algn="ctr">
              <a:defRPr sz="3600">
                <a:solidFill>
                  <a:srgbClr val="1B75BC"/>
                </a:solidFill>
              </a:defRPr>
            </a:lvl1pPr>
          </a:lstStyle>
          <a:p>
            <a:r>
              <a:rPr lang="en-US" dirty="0"/>
              <a:t>Signs of Safety Harm Analysis Matrix</a:t>
            </a:r>
            <a:endParaRPr lang="en-AU" dirty="0"/>
          </a:p>
        </p:txBody>
      </p:sp>
      <p:graphicFrame>
        <p:nvGraphicFramePr>
          <p:cNvPr id="4" name="Table 3">
            <a:extLst>
              <a:ext uri="{FF2B5EF4-FFF2-40B4-BE49-F238E27FC236}">
                <a16:creationId xmlns:a16="http://schemas.microsoft.com/office/drawing/2014/main" id="{67F5F812-FB5D-EE4F-BB0E-E978A6F29D91}"/>
              </a:ext>
            </a:extLst>
          </p:cNvPr>
          <p:cNvGraphicFramePr>
            <a:graphicFrameLocks noGrp="1"/>
          </p:cNvGraphicFramePr>
          <p:nvPr userDrawn="1"/>
        </p:nvGraphicFramePr>
        <p:xfrm>
          <a:off x="191588" y="719665"/>
          <a:ext cx="11878495" cy="5942392"/>
        </p:xfrm>
        <a:graphic>
          <a:graphicData uri="http://schemas.openxmlformats.org/drawingml/2006/table">
            <a:tbl>
              <a:tblPr firstRow="1" bandRow="1">
                <a:tableStyleId>{5940675A-B579-460E-94D1-54222C63F5DA}</a:tableStyleId>
              </a:tblPr>
              <a:tblGrid>
                <a:gridCol w="2375699">
                  <a:extLst>
                    <a:ext uri="{9D8B030D-6E8A-4147-A177-3AD203B41FA5}">
                      <a16:colId xmlns:a16="http://schemas.microsoft.com/office/drawing/2014/main" val="4112653702"/>
                    </a:ext>
                  </a:extLst>
                </a:gridCol>
                <a:gridCol w="2375699">
                  <a:extLst>
                    <a:ext uri="{9D8B030D-6E8A-4147-A177-3AD203B41FA5}">
                      <a16:colId xmlns:a16="http://schemas.microsoft.com/office/drawing/2014/main" val="3033567321"/>
                    </a:ext>
                  </a:extLst>
                </a:gridCol>
                <a:gridCol w="2375699">
                  <a:extLst>
                    <a:ext uri="{9D8B030D-6E8A-4147-A177-3AD203B41FA5}">
                      <a16:colId xmlns:a16="http://schemas.microsoft.com/office/drawing/2014/main" val="1845247859"/>
                    </a:ext>
                  </a:extLst>
                </a:gridCol>
                <a:gridCol w="2375699">
                  <a:extLst>
                    <a:ext uri="{9D8B030D-6E8A-4147-A177-3AD203B41FA5}">
                      <a16:colId xmlns:a16="http://schemas.microsoft.com/office/drawing/2014/main" val="89358584"/>
                    </a:ext>
                  </a:extLst>
                </a:gridCol>
                <a:gridCol w="2375699">
                  <a:extLst>
                    <a:ext uri="{9D8B030D-6E8A-4147-A177-3AD203B41FA5}">
                      <a16:colId xmlns:a16="http://schemas.microsoft.com/office/drawing/2014/main" val="2563414770"/>
                    </a:ext>
                  </a:extLst>
                </a:gridCol>
              </a:tblGrid>
              <a:tr h="582463">
                <a:tc>
                  <a:txBody>
                    <a:bodyPr/>
                    <a:lstStyle/>
                    <a:p>
                      <a:pPr algn="ctr"/>
                      <a:endParaRPr lang="en-AU" sz="1300" b="1" i="0" dirty="0">
                        <a:solidFill>
                          <a:srgbClr val="1B75BC"/>
                        </a:solidFill>
                        <a:latin typeface="Nexus Sans Pro" panose="02000503030000020003" pitchFamily="2" charset="77"/>
                      </a:endParaRPr>
                    </a:p>
                  </a:txBody>
                  <a:tcPr anchor="ct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lnTlToBr w="12700" cap="flat" cmpd="sng" algn="ctr">
                      <a:solidFill>
                        <a:srgbClr val="1B75BC"/>
                      </a:solidFill>
                      <a:prstDash val="solid"/>
                      <a:round/>
                      <a:headEnd type="none" w="med" len="med"/>
                      <a:tailEnd type="none" w="med" len="med"/>
                    </a:lnTlToBr>
                    <a:noFill/>
                  </a:tcPr>
                </a:tc>
                <a:tc>
                  <a:txBody>
                    <a:bodyPr/>
                    <a:lstStyle/>
                    <a:p>
                      <a:pPr algn="ctr"/>
                      <a:r>
                        <a:rPr lang="en-AU" sz="1300" b="1" i="0" dirty="0">
                          <a:solidFill>
                            <a:srgbClr val="1B75BC"/>
                          </a:solidFill>
                          <a:latin typeface="Nexus Sans Pro" panose="02000503030000020003" pitchFamily="2" charset="77"/>
                        </a:rPr>
                        <a:t>Duration</a:t>
                      </a:r>
                    </a:p>
                  </a:txBody>
                  <a:tcPr anchor="ct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solidFill>
                      <a:schemeClr val="accent2">
                        <a:lumMod val="20000"/>
                        <a:lumOff val="80000"/>
                      </a:schemeClr>
                    </a:solidFill>
                  </a:tcPr>
                </a:tc>
                <a:tc>
                  <a:txBody>
                    <a:bodyPr/>
                    <a:lstStyle/>
                    <a:p>
                      <a:pPr algn="ctr"/>
                      <a:r>
                        <a:rPr lang="en-AU" sz="1300" b="1" i="0" dirty="0">
                          <a:solidFill>
                            <a:srgbClr val="1B75BC"/>
                          </a:solidFill>
                          <a:latin typeface="Nexus Sans Pro" panose="02000503030000020003" pitchFamily="2" charset="77"/>
                        </a:rPr>
                        <a:t>First Incident</a:t>
                      </a:r>
                    </a:p>
                  </a:txBody>
                  <a:tcPr anchor="ct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solidFill>
                      <a:schemeClr val="accent2">
                        <a:lumMod val="20000"/>
                        <a:lumOff val="80000"/>
                      </a:schemeClr>
                    </a:solidFill>
                  </a:tcPr>
                </a:tc>
                <a:tc>
                  <a:txBody>
                    <a:bodyPr/>
                    <a:lstStyle/>
                    <a:p>
                      <a:pPr algn="ctr"/>
                      <a:r>
                        <a:rPr lang="en-AU" sz="1300" b="1" i="0" dirty="0">
                          <a:solidFill>
                            <a:srgbClr val="1B75BC"/>
                          </a:solidFill>
                          <a:latin typeface="Nexus Sans Pro" panose="02000503030000020003" pitchFamily="2" charset="77"/>
                        </a:rPr>
                        <a:t>Worst Incident</a:t>
                      </a:r>
                    </a:p>
                  </a:txBody>
                  <a:tcPr anchor="ct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solidFill>
                      <a:schemeClr val="accent2">
                        <a:lumMod val="20000"/>
                        <a:lumOff val="80000"/>
                      </a:schemeClr>
                    </a:solidFill>
                  </a:tcPr>
                </a:tc>
                <a:tc>
                  <a:txBody>
                    <a:bodyPr/>
                    <a:lstStyle/>
                    <a:p>
                      <a:pPr algn="ctr"/>
                      <a:r>
                        <a:rPr lang="en-AU" sz="1300" b="1" i="0" dirty="0">
                          <a:solidFill>
                            <a:srgbClr val="1B75BC"/>
                          </a:solidFill>
                          <a:latin typeface="Nexus Sans Pro" panose="02000503030000020003" pitchFamily="2" charset="77"/>
                        </a:rPr>
                        <a:t>Last Incident</a:t>
                      </a:r>
                    </a:p>
                  </a:txBody>
                  <a:tcPr anchor="ct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2857164344"/>
                  </a:ext>
                </a:extLst>
              </a:tr>
              <a:tr h="1786643">
                <a:tc>
                  <a:txBody>
                    <a:bodyPr/>
                    <a:lstStyle/>
                    <a:p>
                      <a:r>
                        <a:rPr lang="en-AU" sz="1300" b="1" i="0" dirty="0">
                          <a:solidFill>
                            <a:srgbClr val="1B75BC"/>
                          </a:solidFill>
                          <a:latin typeface="Nexus Sans Pro" panose="02000503030000020003" pitchFamily="2" charset="77"/>
                        </a:rPr>
                        <a:t>Behaviour</a:t>
                      </a:r>
                    </a:p>
                    <a:p>
                      <a:r>
                        <a:rPr lang="en-AU" sz="1200" b="0" i="1" dirty="0">
                          <a:solidFill>
                            <a:srgbClr val="1B75BC"/>
                          </a:solidFill>
                          <a:latin typeface="Nexus Sans Pro" panose="02000503030000020003" pitchFamily="2" charset="77"/>
                        </a:rPr>
                        <a:t>The dangerous or harm-causing adult behaviour. Can also be a young person’s dangerous behaviour</a:t>
                      </a:r>
                    </a:p>
                  </a:txBody>
                  <a:tcPr anchor="ct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solidFill>
                      <a:schemeClr val="accent5">
                        <a:lumMod val="20000"/>
                        <a:lumOff val="80000"/>
                      </a:schemeClr>
                    </a:solidFill>
                  </a:tcPr>
                </a:tc>
                <a:tc>
                  <a:txBody>
                    <a:bodyPr/>
                    <a:lstStyle/>
                    <a:p>
                      <a:endParaRPr lang="en-AU" sz="1300" b="0" i="0" dirty="0">
                        <a:latin typeface="Nexus Sans Pro" panose="02000503030000020003" pitchFamily="2" charset="77"/>
                      </a:endParaRPr>
                    </a:p>
                  </a:txBody>
                  <a:tcP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noFill/>
                  </a:tcPr>
                </a:tc>
                <a:tc>
                  <a:txBody>
                    <a:bodyPr/>
                    <a:lstStyle/>
                    <a:p>
                      <a:endParaRPr lang="en-AU" sz="1300" b="0" i="0" dirty="0">
                        <a:latin typeface="Nexus Sans Pro" panose="02000503030000020003" pitchFamily="2" charset="77"/>
                      </a:endParaRPr>
                    </a:p>
                  </a:txBody>
                  <a:tcP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noFill/>
                  </a:tcPr>
                </a:tc>
                <a:tc>
                  <a:txBody>
                    <a:bodyPr/>
                    <a:lstStyle/>
                    <a:p>
                      <a:endParaRPr lang="en-AU" sz="1300" b="0" i="0" dirty="0">
                        <a:latin typeface="Nexus Sans Pro" panose="02000503030000020003" pitchFamily="2" charset="77"/>
                      </a:endParaRPr>
                    </a:p>
                  </a:txBody>
                  <a:tcP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noFill/>
                  </a:tcPr>
                </a:tc>
                <a:tc>
                  <a:txBody>
                    <a:bodyPr/>
                    <a:lstStyle/>
                    <a:p>
                      <a:endParaRPr lang="en-AU" sz="1300" b="0" i="0" dirty="0">
                        <a:latin typeface="Nexus Sans Pro" panose="02000503030000020003" pitchFamily="2" charset="77"/>
                      </a:endParaRPr>
                    </a:p>
                  </a:txBody>
                  <a:tcP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noFill/>
                  </a:tcPr>
                </a:tc>
                <a:extLst>
                  <a:ext uri="{0D108BD9-81ED-4DB2-BD59-A6C34878D82A}">
                    <a16:rowId xmlns:a16="http://schemas.microsoft.com/office/drawing/2014/main" val="1884389337"/>
                  </a:ext>
                </a:extLst>
              </a:tr>
              <a:tr h="1786643">
                <a:tc>
                  <a:txBody>
                    <a:bodyPr/>
                    <a:lstStyle/>
                    <a:p>
                      <a:r>
                        <a:rPr lang="en-AU" sz="1300" b="1" i="0" dirty="0">
                          <a:solidFill>
                            <a:srgbClr val="1B75BC"/>
                          </a:solidFill>
                          <a:latin typeface="Nexus Sans Pro" panose="02000503030000020003" pitchFamily="2" charset="77"/>
                        </a:rPr>
                        <a:t>Severity</a:t>
                      </a:r>
                    </a:p>
                    <a:p>
                      <a:r>
                        <a:rPr lang="en-AU" sz="1200" b="0" i="1" dirty="0">
                          <a:solidFill>
                            <a:srgbClr val="1B75BC"/>
                          </a:solidFill>
                          <a:latin typeface="Nexus Sans Pro" panose="02000503030000020003" pitchFamily="2" charset="77"/>
                        </a:rPr>
                        <a:t>Describes how bad the harmful adult behaviour is</a:t>
                      </a:r>
                    </a:p>
                  </a:txBody>
                  <a:tcPr anchor="ct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solidFill>
                      <a:schemeClr val="accent5">
                        <a:lumMod val="20000"/>
                        <a:lumOff val="80000"/>
                      </a:schemeClr>
                    </a:solidFill>
                  </a:tcPr>
                </a:tc>
                <a:tc>
                  <a:txBody>
                    <a:bodyPr/>
                    <a:lstStyle/>
                    <a:p>
                      <a:endParaRPr lang="en-AU" sz="1300" b="0" i="0" dirty="0">
                        <a:latin typeface="Nexus Sans Pro" panose="02000503030000020003" pitchFamily="2" charset="77"/>
                      </a:endParaRPr>
                    </a:p>
                  </a:txBody>
                  <a:tcP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noFill/>
                  </a:tcPr>
                </a:tc>
                <a:tc>
                  <a:txBody>
                    <a:bodyPr/>
                    <a:lstStyle/>
                    <a:p>
                      <a:endParaRPr lang="en-AU" sz="1300" b="0" i="0" dirty="0">
                        <a:latin typeface="Nexus Sans Pro" panose="02000503030000020003" pitchFamily="2" charset="77"/>
                      </a:endParaRPr>
                    </a:p>
                  </a:txBody>
                  <a:tcP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noFill/>
                  </a:tcPr>
                </a:tc>
                <a:tc>
                  <a:txBody>
                    <a:bodyPr/>
                    <a:lstStyle/>
                    <a:p>
                      <a:endParaRPr lang="en-AU" sz="1300" b="0" i="0" dirty="0">
                        <a:latin typeface="Nexus Sans Pro" panose="02000503030000020003" pitchFamily="2" charset="77"/>
                      </a:endParaRPr>
                    </a:p>
                  </a:txBody>
                  <a:tcP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noFill/>
                  </a:tcPr>
                </a:tc>
                <a:tc>
                  <a:txBody>
                    <a:bodyPr/>
                    <a:lstStyle/>
                    <a:p>
                      <a:endParaRPr lang="en-AU" sz="1300" b="0" i="0" dirty="0">
                        <a:latin typeface="Nexus Sans Pro" panose="02000503030000020003" pitchFamily="2" charset="77"/>
                      </a:endParaRPr>
                    </a:p>
                  </a:txBody>
                  <a:tcP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noFill/>
                  </a:tcPr>
                </a:tc>
                <a:extLst>
                  <a:ext uri="{0D108BD9-81ED-4DB2-BD59-A6C34878D82A}">
                    <a16:rowId xmlns:a16="http://schemas.microsoft.com/office/drawing/2014/main" val="3458063124"/>
                  </a:ext>
                </a:extLst>
              </a:tr>
              <a:tr h="1786643">
                <a:tc>
                  <a:txBody>
                    <a:bodyPr/>
                    <a:lstStyle/>
                    <a:p>
                      <a:r>
                        <a:rPr lang="en-AU" sz="1300" b="1" i="0" dirty="0">
                          <a:solidFill>
                            <a:srgbClr val="1B75BC"/>
                          </a:solidFill>
                          <a:latin typeface="Nexus Sans Pro" panose="02000503030000020003" pitchFamily="2" charset="77"/>
                        </a:rPr>
                        <a:t>Impact</a:t>
                      </a:r>
                    </a:p>
                    <a:p>
                      <a:r>
                        <a:rPr lang="en-AU" sz="1200" b="0" i="1" dirty="0">
                          <a:solidFill>
                            <a:srgbClr val="1B75BC"/>
                          </a:solidFill>
                          <a:latin typeface="Nexus Sans Pro" panose="02000503030000020003" pitchFamily="2" charset="77"/>
                        </a:rPr>
                        <a:t>Describes the physical and emotional impact of the adult behaviours on the child/</a:t>
                      </a:r>
                      <a:r>
                        <a:rPr lang="en-AU" sz="1200" b="0" i="1" dirty="0" err="1">
                          <a:solidFill>
                            <a:srgbClr val="1B75BC"/>
                          </a:solidFill>
                          <a:latin typeface="Nexus Sans Pro" panose="02000503030000020003" pitchFamily="2" charset="77"/>
                        </a:rPr>
                        <a:t>ren</a:t>
                      </a:r>
                      <a:endParaRPr lang="en-AU" sz="1200" b="0" i="1" dirty="0">
                        <a:solidFill>
                          <a:srgbClr val="1B75BC"/>
                        </a:solidFill>
                        <a:latin typeface="Nexus Sans Pro" panose="02000503030000020003" pitchFamily="2" charset="77"/>
                      </a:endParaRPr>
                    </a:p>
                  </a:txBody>
                  <a:tcPr anchor="ct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solidFill>
                      <a:schemeClr val="accent5">
                        <a:lumMod val="20000"/>
                        <a:lumOff val="80000"/>
                      </a:schemeClr>
                    </a:solidFill>
                  </a:tcPr>
                </a:tc>
                <a:tc>
                  <a:txBody>
                    <a:bodyPr/>
                    <a:lstStyle/>
                    <a:p>
                      <a:endParaRPr lang="en-AU" sz="1300" b="0" i="0" dirty="0">
                        <a:latin typeface="Nexus Sans Pro" panose="02000503030000020003" pitchFamily="2" charset="77"/>
                      </a:endParaRPr>
                    </a:p>
                  </a:txBody>
                  <a:tcP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noFill/>
                  </a:tcPr>
                </a:tc>
                <a:tc>
                  <a:txBody>
                    <a:bodyPr/>
                    <a:lstStyle/>
                    <a:p>
                      <a:endParaRPr lang="en-AU" sz="1300" b="0" i="0" dirty="0">
                        <a:latin typeface="Nexus Sans Pro" panose="02000503030000020003" pitchFamily="2" charset="77"/>
                      </a:endParaRPr>
                    </a:p>
                  </a:txBody>
                  <a:tcP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noFill/>
                  </a:tcPr>
                </a:tc>
                <a:tc>
                  <a:txBody>
                    <a:bodyPr/>
                    <a:lstStyle/>
                    <a:p>
                      <a:endParaRPr lang="en-AU" sz="1300" b="0" i="0" dirty="0">
                        <a:latin typeface="Nexus Sans Pro" panose="02000503030000020003" pitchFamily="2" charset="77"/>
                      </a:endParaRPr>
                    </a:p>
                  </a:txBody>
                  <a:tcP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noFill/>
                  </a:tcPr>
                </a:tc>
                <a:tc>
                  <a:txBody>
                    <a:bodyPr/>
                    <a:lstStyle/>
                    <a:p>
                      <a:endParaRPr lang="en-AU" sz="1300" b="0" i="0" dirty="0">
                        <a:latin typeface="Nexus Sans Pro" panose="02000503030000020003" pitchFamily="2" charset="77"/>
                      </a:endParaRPr>
                    </a:p>
                  </a:txBody>
                  <a:tcP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noFill/>
                  </a:tcPr>
                </a:tc>
                <a:extLst>
                  <a:ext uri="{0D108BD9-81ED-4DB2-BD59-A6C34878D82A}">
                    <a16:rowId xmlns:a16="http://schemas.microsoft.com/office/drawing/2014/main" val="3861254977"/>
                  </a:ext>
                </a:extLst>
              </a:tr>
            </a:tbl>
          </a:graphicData>
        </a:graphic>
      </p:graphicFrame>
      <p:sp>
        <p:nvSpPr>
          <p:cNvPr id="6" name="Text Placeholder 5">
            <a:extLst>
              <a:ext uri="{FF2B5EF4-FFF2-40B4-BE49-F238E27FC236}">
                <a16:creationId xmlns:a16="http://schemas.microsoft.com/office/drawing/2014/main" id="{1F99BD6D-C119-9F4D-8295-137758B03A84}"/>
              </a:ext>
            </a:extLst>
          </p:cNvPr>
          <p:cNvSpPr>
            <a:spLocks noGrp="1"/>
          </p:cNvSpPr>
          <p:nvPr>
            <p:ph type="body" sz="quarter" idx="10" hasCustomPrompt="1"/>
          </p:nvPr>
        </p:nvSpPr>
        <p:spPr>
          <a:xfrm>
            <a:off x="2578101" y="1324327"/>
            <a:ext cx="2341563" cy="1749425"/>
          </a:xfrm>
        </p:spPr>
        <p:txBody>
          <a:bodyPr>
            <a:normAutofit/>
          </a:bodyPr>
          <a:lstStyle>
            <a:lvl1pPr marL="0" indent="0">
              <a:buNone/>
              <a:defRPr sz="1600"/>
            </a:lvl1pPr>
          </a:lstStyle>
          <a:p>
            <a:pPr lvl="0"/>
            <a:r>
              <a:rPr lang="en-US" dirty="0"/>
              <a:t>Edit Harm Analysis Matrix text</a:t>
            </a:r>
          </a:p>
        </p:txBody>
      </p:sp>
      <p:sp>
        <p:nvSpPr>
          <p:cNvPr id="7" name="Text Placeholder 5">
            <a:extLst>
              <a:ext uri="{FF2B5EF4-FFF2-40B4-BE49-F238E27FC236}">
                <a16:creationId xmlns:a16="http://schemas.microsoft.com/office/drawing/2014/main" id="{37EA2095-29C6-1C44-A8F4-B758DF877381}"/>
              </a:ext>
            </a:extLst>
          </p:cNvPr>
          <p:cNvSpPr>
            <a:spLocks noGrp="1"/>
          </p:cNvSpPr>
          <p:nvPr>
            <p:ph type="body" sz="quarter" idx="11" hasCustomPrompt="1"/>
          </p:nvPr>
        </p:nvSpPr>
        <p:spPr>
          <a:xfrm>
            <a:off x="2578101" y="3116021"/>
            <a:ext cx="2341563" cy="1749425"/>
          </a:xfrm>
        </p:spPr>
        <p:txBody>
          <a:bodyPr>
            <a:normAutofit/>
          </a:bodyPr>
          <a:lstStyle>
            <a:lvl1pPr marL="0" indent="0">
              <a:buNone/>
              <a:defRPr sz="1600"/>
            </a:lvl1pPr>
          </a:lstStyle>
          <a:p>
            <a:pPr lvl="0"/>
            <a:r>
              <a:rPr lang="en-US" dirty="0"/>
              <a:t>Edit Harm Analysis Matrix text</a:t>
            </a:r>
          </a:p>
        </p:txBody>
      </p:sp>
      <p:sp>
        <p:nvSpPr>
          <p:cNvPr id="8" name="Text Placeholder 5">
            <a:extLst>
              <a:ext uri="{FF2B5EF4-FFF2-40B4-BE49-F238E27FC236}">
                <a16:creationId xmlns:a16="http://schemas.microsoft.com/office/drawing/2014/main" id="{B07DE632-4169-C446-87A6-552E071F1EC4}"/>
              </a:ext>
            </a:extLst>
          </p:cNvPr>
          <p:cNvSpPr>
            <a:spLocks noGrp="1"/>
          </p:cNvSpPr>
          <p:nvPr>
            <p:ph type="body" sz="quarter" idx="12" hasCustomPrompt="1"/>
          </p:nvPr>
        </p:nvSpPr>
        <p:spPr>
          <a:xfrm>
            <a:off x="2586809" y="4898097"/>
            <a:ext cx="2341563" cy="1749425"/>
          </a:xfrm>
        </p:spPr>
        <p:txBody>
          <a:bodyPr>
            <a:normAutofit/>
          </a:bodyPr>
          <a:lstStyle>
            <a:lvl1pPr marL="0" indent="0">
              <a:buNone/>
              <a:defRPr sz="1600"/>
            </a:lvl1pPr>
          </a:lstStyle>
          <a:p>
            <a:pPr lvl="0"/>
            <a:r>
              <a:rPr lang="en-US" dirty="0"/>
              <a:t>Edit Harm Analysis Matrix text</a:t>
            </a:r>
          </a:p>
        </p:txBody>
      </p:sp>
      <p:sp>
        <p:nvSpPr>
          <p:cNvPr id="9" name="Text Placeholder 5">
            <a:extLst>
              <a:ext uri="{FF2B5EF4-FFF2-40B4-BE49-F238E27FC236}">
                <a16:creationId xmlns:a16="http://schemas.microsoft.com/office/drawing/2014/main" id="{D1A40A59-1339-F845-8270-706BDE8804E1}"/>
              </a:ext>
            </a:extLst>
          </p:cNvPr>
          <p:cNvSpPr>
            <a:spLocks noGrp="1"/>
          </p:cNvSpPr>
          <p:nvPr>
            <p:ph type="body" sz="quarter" idx="13" hasCustomPrompt="1"/>
          </p:nvPr>
        </p:nvSpPr>
        <p:spPr>
          <a:xfrm>
            <a:off x="4959559" y="1333035"/>
            <a:ext cx="2341563" cy="1749425"/>
          </a:xfrm>
        </p:spPr>
        <p:txBody>
          <a:bodyPr>
            <a:normAutofit/>
          </a:bodyPr>
          <a:lstStyle>
            <a:lvl1pPr marL="0" indent="0">
              <a:buNone/>
              <a:defRPr sz="1600"/>
            </a:lvl1pPr>
          </a:lstStyle>
          <a:p>
            <a:pPr lvl="0"/>
            <a:r>
              <a:rPr lang="en-US" dirty="0"/>
              <a:t>Edit Harm Analysis Matrix text</a:t>
            </a:r>
          </a:p>
        </p:txBody>
      </p:sp>
      <p:sp>
        <p:nvSpPr>
          <p:cNvPr id="10" name="Text Placeholder 5">
            <a:extLst>
              <a:ext uri="{FF2B5EF4-FFF2-40B4-BE49-F238E27FC236}">
                <a16:creationId xmlns:a16="http://schemas.microsoft.com/office/drawing/2014/main" id="{918B484D-14C3-8C49-BC65-69A76DAA1E38}"/>
              </a:ext>
            </a:extLst>
          </p:cNvPr>
          <p:cNvSpPr>
            <a:spLocks noGrp="1"/>
          </p:cNvSpPr>
          <p:nvPr>
            <p:ph type="body" sz="quarter" idx="14" hasCustomPrompt="1"/>
          </p:nvPr>
        </p:nvSpPr>
        <p:spPr>
          <a:xfrm>
            <a:off x="7337361" y="1333035"/>
            <a:ext cx="2341563" cy="1749425"/>
          </a:xfrm>
        </p:spPr>
        <p:txBody>
          <a:bodyPr>
            <a:normAutofit/>
          </a:bodyPr>
          <a:lstStyle>
            <a:lvl1pPr marL="0" indent="0">
              <a:buNone/>
              <a:defRPr sz="1600"/>
            </a:lvl1pPr>
          </a:lstStyle>
          <a:p>
            <a:pPr lvl="0"/>
            <a:r>
              <a:rPr lang="en-US" dirty="0"/>
              <a:t>Edit Harm Analysis Matrix text</a:t>
            </a:r>
          </a:p>
        </p:txBody>
      </p:sp>
      <p:sp>
        <p:nvSpPr>
          <p:cNvPr id="11" name="Text Placeholder 5">
            <a:extLst>
              <a:ext uri="{FF2B5EF4-FFF2-40B4-BE49-F238E27FC236}">
                <a16:creationId xmlns:a16="http://schemas.microsoft.com/office/drawing/2014/main" id="{FE78F91A-0D12-A249-855F-1A644C23F320}"/>
              </a:ext>
            </a:extLst>
          </p:cNvPr>
          <p:cNvSpPr>
            <a:spLocks noGrp="1"/>
          </p:cNvSpPr>
          <p:nvPr>
            <p:ph type="body" sz="quarter" idx="15" hasCustomPrompt="1"/>
          </p:nvPr>
        </p:nvSpPr>
        <p:spPr>
          <a:xfrm>
            <a:off x="9718820" y="1324326"/>
            <a:ext cx="2341563" cy="1749425"/>
          </a:xfrm>
        </p:spPr>
        <p:txBody>
          <a:bodyPr>
            <a:normAutofit/>
          </a:bodyPr>
          <a:lstStyle>
            <a:lvl1pPr marL="0" indent="0">
              <a:buNone/>
              <a:defRPr sz="1600"/>
            </a:lvl1pPr>
          </a:lstStyle>
          <a:p>
            <a:pPr lvl="0"/>
            <a:r>
              <a:rPr lang="en-US" dirty="0"/>
              <a:t>Edit Harm Analysis Matrix text</a:t>
            </a:r>
          </a:p>
        </p:txBody>
      </p:sp>
      <p:sp>
        <p:nvSpPr>
          <p:cNvPr id="12" name="Text Placeholder 5">
            <a:extLst>
              <a:ext uri="{FF2B5EF4-FFF2-40B4-BE49-F238E27FC236}">
                <a16:creationId xmlns:a16="http://schemas.microsoft.com/office/drawing/2014/main" id="{254E9448-3FCF-3048-9C12-E807DEA403E8}"/>
              </a:ext>
            </a:extLst>
          </p:cNvPr>
          <p:cNvSpPr>
            <a:spLocks noGrp="1"/>
          </p:cNvSpPr>
          <p:nvPr>
            <p:ph type="body" sz="quarter" idx="16" hasCustomPrompt="1"/>
          </p:nvPr>
        </p:nvSpPr>
        <p:spPr>
          <a:xfrm>
            <a:off x="4960962" y="3118068"/>
            <a:ext cx="2341563" cy="1749425"/>
          </a:xfrm>
        </p:spPr>
        <p:txBody>
          <a:bodyPr>
            <a:normAutofit/>
          </a:bodyPr>
          <a:lstStyle>
            <a:lvl1pPr marL="0" indent="0">
              <a:buNone/>
              <a:defRPr sz="1600"/>
            </a:lvl1pPr>
          </a:lstStyle>
          <a:p>
            <a:pPr lvl="0"/>
            <a:r>
              <a:rPr lang="en-US" dirty="0"/>
              <a:t>Edit Harm Analysis Matrix text</a:t>
            </a:r>
          </a:p>
        </p:txBody>
      </p:sp>
      <p:sp>
        <p:nvSpPr>
          <p:cNvPr id="13" name="Text Placeholder 5">
            <a:extLst>
              <a:ext uri="{FF2B5EF4-FFF2-40B4-BE49-F238E27FC236}">
                <a16:creationId xmlns:a16="http://schemas.microsoft.com/office/drawing/2014/main" id="{53C9BC0F-DA55-AD47-9C45-E30B6087FBB0}"/>
              </a:ext>
            </a:extLst>
          </p:cNvPr>
          <p:cNvSpPr>
            <a:spLocks noGrp="1"/>
          </p:cNvSpPr>
          <p:nvPr>
            <p:ph type="body" sz="quarter" idx="17" hasCustomPrompt="1"/>
          </p:nvPr>
        </p:nvSpPr>
        <p:spPr>
          <a:xfrm>
            <a:off x="7338765" y="3124348"/>
            <a:ext cx="2341563" cy="1749425"/>
          </a:xfrm>
        </p:spPr>
        <p:txBody>
          <a:bodyPr>
            <a:normAutofit/>
          </a:bodyPr>
          <a:lstStyle>
            <a:lvl1pPr marL="0" indent="0">
              <a:buNone/>
              <a:defRPr sz="1600"/>
            </a:lvl1pPr>
          </a:lstStyle>
          <a:p>
            <a:pPr lvl="0"/>
            <a:r>
              <a:rPr lang="en-US" dirty="0"/>
              <a:t>Edit Harm Analysis Matrix text</a:t>
            </a:r>
          </a:p>
        </p:txBody>
      </p:sp>
      <p:sp>
        <p:nvSpPr>
          <p:cNvPr id="14" name="Text Placeholder 5">
            <a:extLst>
              <a:ext uri="{FF2B5EF4-FFF2-40B4-BE49-F238E27FC236}">
                <a16:creationId xmlns:a16="http://schemas.microsoft.com/office/drawing/2014/main" id="{576415C1-D644-7545-9A92-7A74E66C1B31}"/>
              </a:ext>
            </a:extLst>
          </p:cNvPr>
          <p:cNvSpPr>
            <a:spLocks noGrp="1"/>
          </p:cNvSpPr>
          <p:nvPr>
            <p:ph type="body" sz="quarter" idx="18" hasCustomPrompt="1"/>
          </p:nvPr>
        </p:nvSpPr>
        <p:spPr>
          <a:xfrm>
            <a:off x="9707860" y="3124729"/>
            <a:ext cx="2341563" cy="1749425"/>
          </a:xfrm>
        </p:spPr>
        <p:txBody>
          <a:bodyPr>
            <a:normAutofit/>
          </a:bodyPr>
          <a:lstStyle>
            <a:lvl1pPr marL="0" indent="0">
              <a:buNone/>
              <a:defRPr sz="1600"/>
            </a:lvl1pPr>
          </a:lstStyle>
          <a:p>
            <a:pPr lvl="0"/>
            <a:r>
              <a:rPr lang="en-US" dirty="0"/>
              <a:t>Edit Harm Analysis Matrix text</a:t>
            </a:r>
          </a:p>
        </p:txBody>
      </p:sp>
      <p:sp>
        <p:nvSpPr>
          <p:cNvPr id="15" name="Text Placeholder 5">
            <a:extLst>
              <a:ext uri="{FF2B5EF4-FFF2-40B4-BE49-F238E27FC236}">
                <a16:creationId xmlns:a16="http://schemas.microsoft.com/office/drawing/2014/main" id="{52347541-1102-0045-8C5B-A4632B21ADF9}"/>
              </a:ext>
            </a:extLst>
          </p:cNvPr>
          <p:cNvSpPr>
            <a:spLocks noGrp="1"/>
          </p:cNvSpPr>
          <p:nvPr>
            <p:ph type="body" sz="quarter" idx="19" hasCustomPrompt="1"/>
          </p:nvPr>
        </p:nvSpPr>
        <p:spPr>
          <a:xfrm>
            <a:off x="4973321" y="4898096"/>
            <a:ext cx="2341563" cy="1749425"/>
          </a:xfrm>
        </p:spPr>
        <p:txBody>
          <a:bodyPr>
            <a:normAutofit/>
          </a:bodyPr>
          <a:lstStyle>
            <a:lvl1pPr marL="0" indent="0">
              <a:buNone/>
              <a:defRPr sz="1600"/>
            </a:lvl1pPr>
          </a:lstStyle>
          <a:p>
            <a:pPr lvl="0"/>
            <a:r>
              <a:rPr lang="en-US" dirty="0"/>
              <a:t>Edit Harm Analysis Matrix text</a:t>
            </a:r>
          </a:p>
        </p:txBody>
      </p:sp>
      <p:sp>
        <p:nvSpPr>
          <p:cNvPr id="16" name="Text Placeholder 5">
            <a:extLst>
              <a:ext uri="{FF2B5EF4-FFF2-40B4-BE49-F238E27FC236}">
                <a16:creationId xmlns:a16="http://schemas.microsoft.com/office/drawing/2014/main" id="{F04AA9BA-AD35-D84F-B715-4F962E703CE3}"/>
              </a:ext>
            </a:extLst>
          </p:cNvPr>
          <p:cNvSpPr>
            <a:spLocks noGrp="1"/>
          </p:cNvSpPr>
          <p:nvPr>
            <p:ph type="body" sz="quarter" idx="20" hasCustomPrompt="1"/>
          </p:nvPr>
        </p:nvSpPr>
        <p:spPr>
          <a:xfrm>
            <a:off x="7342209" y="4893550"/>
            <a:ext cx="2341563" cy="1749425"/>
          </a:xfrm>
        </p:spPr>
        <p:txBody>
          <a:bodyPr>
            <a:normAutofit/>
          </a:bodyPr>
          <a:lstStyle>
            <a:lvl1pPr marL="0" indent="0">
              <a:buNone/>
              <a:defRPr sz="1600"/>
            </a:lvl1pPr>
          </a:lstStyle>
          <a:p>
            <a:pPr lvl="0"/>
            <a:r>
              <a:rPr lang="en-US" dirty="0"/>
              <a:t>Edit Harm Analysis Matrix text</a:t>
            </a:r>
          </a:p>
        </p:txBody>
      </p:sp>
      <p:sp>
        <p:nvSpPr>
          <p:cNvPr id="17" name="Text Placeholder 5">
            <a:extLst>
              <a:ext uri="{FF2B5EF4-FFF2-40B4-BE49-F238E27FC236}">
                <a16:creationId xmlns:a16="http://schemas.microsoft.com/office/drawing/2014/main" id="{ABAD6FDA-958F-284E-BFDB-2F77D5A3C618}"/>
              </a:ext>
            </a:extLst>
          </p:cNvPr>
          <p:cNvSpPr>
            <a:spLocks noGrp="1"/>
          </p:cNvSpPr>
          <p:nvPr>
            <p:ph type="body" sz="quarter" idx="21" hasCustomPrompt="1"/>
          </p:nvPr>
        </p:nvSpPr>
        <p:spPr>
          <a:xfrm>
            <a:off x="9718820" y="4893549"/>
            <a:ext cx="2341563" cy="1749425"/>
          </a:xfrm>
        </p:spPr>
        <p:txBody>
          <a:bodyPr>
            <a:normAutofit/>
          </a:bodyPr>
          <a:lstStyle>
            <a:lvl1pPr marL="0" indent="0">
              <a:buNone/>
              <a:defRPr sz="1600"/>
            </a:lvl1pPr>
          </a:lstStyle>
          <a:p>
            <a:pPr lvl="0"/>
            <a:r>
              <a:rPr lang="en-US" dirty="0"/>
              <a:t>Edit Harm Analysis Matrix text</a:t>
            </a:r>
          </a:p>
        </p:txBody>
      </p:sp>
      <p:sp>
        <p:nvSpPr>
          <p:cNvPr id="21" name="Right Triangle 20">
            <a:extLst>
              <a:ext uri="{FF2B5EF4-FFF2-40B4-BE49-F238E27FC236}">
                <a16:creationId xmlns:a16="http://schemas.microsoft.com/office/drawing/2014/main" id="{631B4851-66D1-6B48-855A-8ABECD8A230D}"/>
              </a:ext>
            </a:extLst>
          </p:cNvPr>
          <p:cNvSpPr/>
          <p:nvPr userDrawn="1"/>
        </p:nvSpPr>
        <p:spPr>
          <a:xfrm flipH="1" flipV="1">
            <a:off x="276225" y="730906"/>
            <a:ext cx="2279651" cy="557964"/>
          </a:xfrm>
          <a:prstGeom prst="rtTriangle">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351"/>
          </a:p>
        </p:txBody>
      </p:sp>
      <p:sp>
        <p:nvSpPr>
          <p:cNvPr id="18" name="TextBox 17">
            <a:extLst>
              <a:ext uri="{FF2B5EF4-FFF2-40B4-BE49-F238E27FC236}">
                <a16:creationId xmlns:a16="http://schemas.microsoft.com/office/drawing/2014/main" id="{994C7E96-6FF5-F645-BEFB-A390A14813E2}"/>
              </a:ext>
            </a:extLst>
          </p:cNvPr>
          <p:cNvSpPr txBox="1"/>
          <p:nvPr userDrawn="1"/>
        </p:nvSpPr>
        <p:spPr>
          <a:xfrm>
            <a:off x="1751606" y="834395"/>
            <a:ext cx="1201783" cy="369332"/>
          </a:xfrm>
          <a:prstGeom prst="rect">
            <a:avLst/>
          </a:prstGeom>
          <a:noFill/>
        </p:spPr>
        <p:txBody>
          <a:bodyPr wrap="square" rtlCol="0">
            <a:spAutoFit/>
          </a:bodyPr>
          <a:lstStyle/>
          <a:p>
            <a:pPr algn="l"/>
            <a:r>
              <a:rPr lang="en-AU" sz="1800" b="1" i="0" dirty="0">
                <a:solidFill>
                  <a:srgbClr val="1B75BC"/>
                </a:solidFill>
                <a:latin typeface="Nexus Sans Pro" panose="02000503030000020003" pitchFamily="2" charset="77"/>
              </a:rPr>
              <a:t>Time</a:t>
            </a:r>
          </a:p>
        </p:txBody>
      </p:sp>
      <p:sp>
        <p:nvSpPr>
          <p:cNvPr id="20" name="Right Triangle 19">
            <a:extLst>
              <a:ext uri="{FF2B5EF4-FFF2-40B4-BE49-F238E27FC236}">
                <a16:creationId xmlns:a16="http://schemas.microsoft.com/office/drawing/2014/main" id="{560264DF-2B80-4247-A755-953077050706}"/>
              </a:ext>
            </a:extLst>
          </p:cNvPr>
          <p:cNvSpPr/>
          <p:nvPr userDrawn="1"/>
        </p:nvSpPr>
        <p:spPr>
          <a:xfrm>
            <a:off x="201479" y="734081"/>
            <a:ext cx="2313123" cy="557964"/>
          </a:xfrm>
          <a:prstGeom prst="rtTriangle">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351"/>
          </a:p>
        </p:txBody>
      </p:sp>
      <p:sp>
        <p:nvSpPr>
          <p:cNvPr id="19" name="TextBox 18">
            <a:extLst>
              <a:ext uri="{FF2B5EF4-FFF2-40B4-BE49-F238E27FC236}">
                <a16:creationId xmlns:a16="http://schemas.microsoft.com/office/drawing/2014/main" id="{B268DF09-78C8-E349-8055-8480D2B0ABBB}"/>
              </a:ext>
            </a:extLst>
          </p:cNvPr>
          <p:cNvSpPr txBox="1"/>
          <p:nvPr userDrawn="1"/>
        </p:nvSpPr>
        <p:spPr>
          <a:xfrm>
            <a:off x="201479" y="981075"/>
            <a:ext cx="1550127" cy="338554"/>
          </a:xfrm>
          <a:prstGeom prst="rect">
            <a:avLst/>
          </a:prstGeom>
          <a:noFill/>
        </p:spPr>
        <p:txBody>
          <a:bodyPr wrap="square" rtlCol="0">
            <a:spAutoFit/>
          </a:bodyPr>
          <a:lstStyle/>
          <a:p>
            <a:pPr algn="l"/>
            <a:r>
              <a:rPr lang="en-AU" sz="1600" b="1" i="0" dirty="0">
                <a:solidFill>
                  <a:srgbClr val="1B75BC"/>
                </a:solidFill>
                <a:latin typeface="Nexus Sans Pro" panose="02000503030000020003" pitchFamily="2" charset="77"/>
              </a:rPr>
              <a:t>Action/Impact</a:t>
            </a:r>
          </a:p>
        </p:txBody>
      </p:sp>
    </p:spTree>
    <p:extLst>
      <p:ext uri="{BB962C8B-B14F-4D97-AF65-F5344CB8AC3E}">
        <p14:creationId xmlns:p14="http://schemas.microsoft.com/office/powerpoint/2010/main" val="84181155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userDrawn="1">
  <p:cSld name="Network Matrix Blank">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164610-A607-EF41-A4FD-609B8B6EC7F8}"/>
              </a:ext>
            </a:extLst>
          </p:cNvPr>
          <p:cNvSpPr>
            <a:spLocks noGrp="1"/>
          </p:cNvSpPr>
          <p:nvPr>
            <p:ph type="title" hasCustomPrompt="1"/>
          </p:nvPr>
        </p:nvSpPr>
        <p:spPr>
          <a:xfrm>
            <a:off x="407989" y="106648"/>
            <a:ext cx="11376025" cy="540544"/>
          </a:xfrm>
        </p:spPr>
        <p:txBody>
          <a:bodyPr>
            <a:normAutofit/>
          </a:bodyPr>
          <a:lstStyle>
            <a:lvl1pPr algn="ctr">
              <a:defRPr sz="2800" b="1" i="0">
                <a:solidFill>
                  <a:srgbClr val="1B75BC"/>
                </a:solidFill>
                <a:latin typeface="Nexus Sans Pro" panose="02000503030000020003" pitchFamily="2" charset="77"/>
              </a:defRPr>
            </a:lvl1pPr>
          </a:lstStyle>
          <a:p>
            <a:r>
              <a:rPr lang="en-US" dirty="0"/>
              <a:t>Click to edit Network Matrix Title</a:t>
            </a:r>
            <a:endParaRPr lang="en-AU" dirty="0"/>
          </a:p>
        </p:txBody>
      </p:sp>
      <p:graphicFrame>
        <p:nvGraphicFramePr>
          <p:cNvPr id="4" name="Table 3">
            <a:extLst>
              <a:ext uri="{FF2B5EF4-FFF2-40B4-BE49-F238E27FC236}">
                <a16:creationId xmlns:a16="http://schemas.microsoft.com/office/drawing/2014/main" id="{9B39C0D4-F160-FD41-9EC7-C58FB6B15D67}"/>
              </a:ext>
            </a:extLst>
          </p:cNvPr>
          <p:cNvGraphicFramePr>
            <a:graphicFrameLocks noGrp="1"/>
          </p:cNvGraphicFramePr>
          <p:nvPr userDrawn="1"/>
        </p:nvGraphicFramePr>
        <p:xfrm>
          <a:off x="407988" y="647192"/>
          <a:ext cx="11376024" cy="5866821"/>
        </p:xfrm>
        <a:graphic>
          <a:graphicData uri="http://schemas.openxmlformats.org/drawingml/2006/table">
            <a:tbl>
              <a:tblPr firstRow="1" bandRow="1">
                <a:tableStyleId>{5940675A-B579-460E-94D1-54222C63F5DA}</a:tableStyleId>
              </a:tblPr>
              <a:tblGrid>
                <a:gridCol w="5688012">
                  <a:extLst>
                    <a:ext uri="{9D8B030D-6E8A-4147-A177-3AD203B41FA5}">
                      <a16:colId xmlns:a16="http://schemas.microsoft.com/office/drawing/2014/main" val="2589276898"/>
                    </a:ext>
                  </a:extLst>
                </a:gridCol>
                <a:gridCol w="5688012">
                  <a:extLst>
                    <a:ext uri="{9D8B030D-6E8A-4147-A177-3AD203B41FA5}">
                      <a16:colId xmlns:a16="http://schemas.microsoft.com/office/drawing/2014/main" val="1509519394"/>
                    </a:ext>
                  </a:extLst>
                </a:gridCol>
              </a:tblGrid>
              <a:tr h="474741">
                <a:tc>
                  <a:txBody>
                    <a:bodyPr/>
                    <a:lstStyle/>
                    <a:p>
                      <a:pPr algn="ctr"/>
                      <a:r>
                        <a:rPr lang="en-AU" sz="2400" b="1" i="0" dirty="0">
                          <a:solidFill>
                            <a:srgbClr val="F58229"/>
                          </a:solidFill>
                          <a:latin typeface="Nexus Sans Pro" panose="02000503030000020003" pitchFamily="2" charset="77"/>
                        </a:rPr>
                        <a:t>Negative</a:t>
                      </a:r>
                    </a:p>
                  </a:txBody>
                  <a:tcPr anchor="ctr">
                    <a:lnL w="12700" cap="flat" cmpd="sng" algn="ctr">
                      <a:no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rgbClr val="1B75BC"/>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AU" sz="2400" b="1" i="0" dirty="0">
                          <a:solidFill>
                            <a:srgbClr val="F58229"/>
                          </a:solidFill>
                          <a:latin typeface="Nexus Sans Pro" panose="02000503030000020003" pitchFamily="2" charset="77"/>
                        </a:rPr>
                        <a:t>Positive</a:t>
                      </a:r>
                    </a:p>
                  </a:txBody>
                  <a:tcPr anchor="ctr">
                    <a:lnL w="12700" cap="flat" cmpd="sng" algn="ctr">
                      <a:solidFill>
                        <a:srgbClr val="1B75BC"/>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rgbClr val="1B75BC"/>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780544931"/>
                  </a:ext>
                </a:extLst>
              </a:tr>
              <a:tr h="1797360">
                <a:tc>
                  <a:txBody>
                    <a:bodyPr/>
                    <a:lstStyle/>
                    <a:p>
                      <a:r>
                        <a:rPr lang="en-AU" sz="2000" b="1" i="0" dirty="0">
                          <a:solidFill>
                            <a:srgbClr val="1B75BC"/>
                          </a:solidFill>
                          <a:latin typeface="Nexus Sans Pro" panose="02000503030000020003" pitchFamily="2" charset="77"/>
                        </a:rPr>
                        <a:t>Past</a:t>
                      </a:r>
                    </a:p>
                  </a:txBody>
                  <a:tcPr>
                    <a:lnL w="12700" cap="flat" cmpd="sng" algn="ctr">
                      <a:no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AU" sz="2000" b="1" i="0" dirty="0">
                          <a:solidFill>
                            <a:srgbClr val="1B75BC"/>
                          </a:solidFill>
                          <a:latin typeface="Nexus Sans Pro" panose="02000503030000020003" pitchFamily="2" charset="77"/>
                        </a:rPr>
                        <a:t>Past</a:t>
                      </a:r>
                    </a:p>
                  </a:txBody>
                  <a:tcPr>
                    <a:lnL w="12700" cap="flat" cmpd="sng" algn="ctr">
                      <a:solidFill>
                        <a:srgbClr val="1B75BC"/>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965068943"/>
                  </a:ext>
                </a:extLst>
              </a:tr>
              <a:tr h="1797360">
                <a:tc>
                  <a:txBody>
                    <a:bodyPr/>
                    <a:lstStyle/>
                    <a:p>
                      <a:r>
                        <a:rPr lang="en-AU" sz="2000" b="1" i="0" dirty="0">
                          <a:solidFill>
                            <a:srgbClr val="1B75BC"/>
                          </a:solidFill>
                          <a:latin typeface="Nexus Sans Pro" panose="02000503030000020003" pitchFamily="2" charset="77"/>
                        </a:rPr>
                        <a:t>Present</a:t>
                      </a:r>
                    </a:p>
                  </a:txBody>
                  <a:tcPr>
                    <a:lnL w="12700" cap="flat" cmpd="sng" algn="ctr">
                      <a:no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AU" sz="2000" b="1" i="0" dirty="0">
                          <a:solidFill>
                            <a:srgbClr val="1B75BC"/>
                          </a:solidFill>
                          <a:latin typeface="Nexus Sans Pro" panose="02000503030000020003" pitchFamily="2" charset="77"/>
                        </a:rPr>
                        <a:t>Present</a:t>
                      </a:r>
                    </a:p>
                  </a:txBody>
                  <a:tcPr>
                    <a:lnL w="12700" cap="flat" cmpd="sng" algn="ctr">
                      <a:solidFill>
                        <a:srgbClr val="1B75BC"/>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246027509"/>
                  </a:ext>
                </a:extLst>
              </a:tr>
              <a:tr h="1797360">
                <a:tc>
                  <a:txBody>
                    <a:bodyPr/>
                    <a:lstStyle/>
                    <a:p>
                      <a:r>
                        <a:rPr lang="en-AU" sz="2000" b="1" i="0" dirty="0">
                          <a:solidFill>
                            <a:srgbClr val="1B75BC"/>
                          </a:solidFill>
                          <a:latin typeface="Nexus Sans Pro" panose="02000503030000020003" pitchFamily="2" charset="77"/>
                        </a:rPr>
                        <a:t>Future</a:t>
                      </a:r>
                    </a:p>
                  </a:txBody>
                  <a:tcPr>
                    <a:lnL w="12700" cap="flat" cmpd="sng" algn="ctr">
                      <a:no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AU" sz="2000" b="1" i="0" dirty="0">
                          <a:solidFill>
                            <a:srgbClr val="1B75BC"/>
                          </a:solidFill>
                          <a:latin typeface="Nexus Sans Pro" panose="02000503030000020003" pitchFamily="2" charset="77"/>
                        </a:rPr>
                        <a:t>Future</a:t>
                      </a:r>
                    </a:p>
                  </a:txBody>
                  <a:tcPr>
                    <a:lnL w="12700" cap="flat" cmpd="sng" algn="ctr">
                      <a:solidFill>
                        <a:srgbClr val="1B75BC"/>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31267133"/>
                  </a:ext>
                </a:extLst>
              </a:tr>
            </a:tbl>
          </a:graphicData>
        </a:graphic>
      </p:graphicFrame>
      <p:sp>
        <p:nvSpPr>
          <p:cNvPr id="6" name="Text Placeholder 5">
            <a:extLst>
              <a:ext uri="{FF2B5EF4-FFF2-40B4-BE49-F238E27FC236}">
                <a16:creationId xmlns:a16="http://schemas.microsoft.com/office/drawing/2014/main" id="{2473A7F4-6DD1-ED41-A896-018A01272E9D}"/>
              </a:ext>
            </a:extLst>
          </p:cNvPr>
          <p:cNvSpPr>
            <a:spLocks noGrp="1"/>
          </p:cNvSpPr>
          <p:nvPr>
            <p:ph type="body" sz="quarter" idx="10" hasCustomPrompt="1"/>
          </p:nvPr>
        </p:nvSpPr>
        <p:spPr>
          <a:xfrm>
            <a:off x="407989" y="1436690"/>
            <a:ext cx="5688012" cy="1289095"/>
          </a:xfrm>
        </p:spPr>
        <p:txBody>
          <a:bodyPr>
            <a:normAutofit/>
          </a:bodyPr>
          <a:lstStyle>
            <a:lvl1pPr marL="0" indent="0">
              <a:buNone/>
              <a:defRPr sz="1800" b="0" i="1">
                <a:solidFill>
                  <a:schemeClr val="tx1">
                    <a:lumMod val="85000"/>
                    <a:lumOff val="15000"/>
                  </a:schemeClr>
                </a:solidFill>
                <a:latin typeface="Nexus Sans Pro" panose="02000503030000020003" pitchFamily="2" charset="77"/>
              </a:defRPr>
            </a:lvl1pPr>
          </a:lstStyle>
          <a:p>
            <a:pPr lvl="0"/>
            <a:r>
              <a:rPr lang="en-US" dirty="0"/>
              <a:t>Edit Network Matrix text</a:t>
            </a:r>
          </a:p>
        </p:txBody>
      </p:sp>
      <p:sp>
        <p:nvSpPr>
          <p:cNvPr id="7" name="Text Placeholder 5">
            <a:extLst>
              <a:ext uri="{FF2B5EF4-FFF2-40B4-BE49-F238E27FC236}">
                <a16:creationId xmlns:a16="http://schemas.microsoft.com/office/drawing/2014/main" id="{50CFD138-1936-EE4A-986D-84A5FE200FEA}"/>
              </a:ext>
            </a:extLst>
          </p:cNvPr>
          <p:cNvSpPr>
            <a:spLocks noGrp="1"/>
          </p:cNvSpPr>
          <p:nvPr>
            <p:ph type="body" sz="quarter" idx="11" hasCustomPrompt="1"/>
          </p:nvPr>
        </p:nvSpPr>
        <p:spPr>
          <a:xfrm>
            <a:off x="407989" y="3305290"/>
            <a:ext cx="5688012" cy="1289095"/>
          </a:xfrm>
        </p:spPr>
        <p:txBody>
          <a:bodyPr>
            <a:normAutofit/>
          </a:bodyPr>
          <a:lstStyle>
            <a:lvl1pPr marL="0" indent="0">
              <a:buNone/>
              <a:defRPr sz="1800" b="0" i="1">
                <a:solidFill>
                  <a:schemeClr val="tx1">
                    <a:lumMod val="85000"/>
                    <a:lumOff val="15000"/>
                  </a:schemeClr>
                </a:solidFill>
                <a:latin typeface="Nexus Sans Pro" panose="02000503030000020003" pitchFamily="2" charset="77"/>
              </a:defRPr>
            </a:lvl1pPr>
          </a:lstStyle>
          <a:p>
            <a:pPr lvl="0"/>
            <a:r>
              <a:rPr lang="en-US" dirty="0"/>
              <a:t>Edit Network Matrix text</a:t>
            </a:r>
          </a:p>
        </p:txBody>
      </p:sp>
      <p:sp>
        <p:nvSpPr>
          <p:cNvPr id="8" name="Text Placeholder 5">
            <a:extLst>
              <a:ext uri="{FF2B5EF4-FFF2-40B4-BE49-F238E27FC236}">
                <a16:creationId xmlns:a16="http://schemas.microsoft.com/office/drawing/2014/main" id="{6F95F830-21E5-234D-8BB2-827C3C0B31D7}"/>
              </a:ext>
            </a:extLst>
          </p:cNvPr>
          <p:cNvSpPr>
            <a:spLocks noGrp="1"/>
          </p:cNvSpPr>
          <p:nvPr>
            <p:ph type="body" sz="quarter" idx="12" hasCustomPrompt="1"/>
          </p:nvPr>
        </p:nvSpPr>
        <p:spPr>
          <a:xfrm>
            <a:off x="407987" y="5124429"/>
            <a:ext cx="5688012" cy="1289095"/>
          </a:xfrm>
        </p:spPr>
        <p:txBody>
          <a:bodyPr>
            <a:normAutofit/>
          </a:bodyPr>
          <a:lstStyle>
            <a:lvl1pPr marL="0" indent="0">
              <a:buNone/>
              <a:defRPr sz="1800" b="0" i="1">
                <a:solidFill>
                  <a:schemeClr val="tx1">
                    <a:lumMod val="85000"/>
                    <a:lumOff val="15000"/>
                  </a:schemeClr>
                </a:solidFill>
                <a:latin typeface="Nexus Sans Pro" panose="02000503030000020003" pitchFamily="2" charset="77"/>
              </a:defRPr>
            </a:lvl1pPr>
          </a:lstStyle>
          <a:p>
            <a:pPr lvl="0"/>
            <a:r>
              <a:rPr lang="en-US" dirty="0"/>
              <a:t>Edit Network Matrix text</a:t>
            </a:r>
          </a:p>
        </p:txBody>
      </p:sp>
      <p:sp>
        <p:nvSpPr>
          <p:cNvPr id="9" name="Text Placeholder 5">
            <a:extLst>
              <a:ext uri="{FF2B5EF4-FFF2-40B4-BE49-F238E27FC236}">
                <a16:creationId xmlns:a16="http://schemas.microsoft.com/office/drawing/2014/main" id="{771D4625-E1FB-234C-B20F-57E4B1754373}"/>
              </a:ext>
            </a:extLst>
          </p:cNvPr>
          <p:cNvSpPr>
            <a:spLocks noGrp="1"/>
          </p:cNvSpPr>
          <p:nvPr>
            <p:ph type="body" sz="quarter" idx="13" hasCustomPrompt="1"/>
          </p:nvPr>
        </p:nvSpPr>
        <p:spPr>
          <a:xfrm>
            <a:off x="6096002" y="1436690"/>
            <a:ext cx="5688012" cy="1289095"/>
          </a:xfrm>
        </p:spPr>
        <p:txBody>
          <a:bodyPr>
            <a:normAutofit/>
          </a:bodyPr>
          <a:lstStyle>
            <a:lvl1pPr marL="0" indent="0">
              <a:buNone/>
              <a:defRPr sz="1800" b="0" i="1">
                <a:solidFill>
                  <a:schemeClr val="tx1">
                    <a:lumMod val="85000"/>
                    <a:lumOff val="15000"/>
                  </a:schemeClr>
                </a:solidFill>
                <a:latin typeface="Nexus Sans Pro" panose="02000503030000020003" pitchFamily="2" charset="77"/>
              </a:defRPr>
            </a:lvl1pPr>
          </a:lstStyle>
          <a:p>
            <a:pPr lvl="0"/>
            <a:r>
              <a:rPr lang="en-US" dirty="0"/>
              <a:t>Edit Network Matrix text</a:t>
            </a:r>
          </a:p>
        </p:txBody>
      </p:sp>
      <p:sp>
        <p:nvSpPr>
          <p:cNvPr id="10" name="Text Placeholder 5">
            <a:extLst>
              <a:ext uri="{FF2B5EF4-FFF2-40B4-BE49-F238E27FC236}">
                <a16:creationId xmlns:a16="http://schemas.microsoft.com/office/drawing/2014/main" id="{F090B85F-E80A-3D40-8A14-093BC23F9D93}"/>
              </a:ext>
            </a:extLst>
          </p:cNvPr>
          <p:cNvSpPr>
            <a:spLocks noGrp="1"/>
          </p:cNvSpPr>
          <p:nvPr>
            <p:ph type="body" sz="quarter" idx="14" hasCustomPrompt="1"/>
          </p:nvPr>
        </p:nvSpPr>
        <p:spPr>
          <a:xfrm>
            <a:off x="6096002" y="3305290"/>
            <a:ext cx="5688012" cy="1289095"/>
          </a:xfrm>
        </p:spPr>
        <p:txBody>
          <a:bodyPr>
            <a:normAutofit/>
          </a:bodyPr>
          <a:lstStyle>
            <a:lvl1pPr marL="0" indent="0">
              <a:buNone/>
              <a:defRPr sz="1800" b="0" i="1">
                <a:solidFill>
                  <a:schemeClr val="tx1">
                    <a:lumMod val="85000"/>
                    <a:lumOff val="15000"/>
                  </a:schemeClr>
                </a:solidFill>
                <a:latin typeface="Nexus Sans Pro" panose="02000503030000020003" pitchFamily="2" charset="77"/>
              </a:defRPr>
            </a:lvl1pPr>
          </a:lstStyle>
          <a:p>
            <a:pPr lvl="0"/>
            <a:r>
              <a:rPr lang="en-US" dirty="0"/>
              <a:t>Edit Network Matrix text</a:t>
            </a:r>
          </a:p>
        </p:txBody>
      </p:sp>
      <p:sp>
        <p:nvSpPr>
          <p:cNvPr id="11" name="Text Placeholder 5">
            <a:extLst>
              <a:ext uri="{FF2B5EF4-FFF2-40B4-BE49-F238E27FC236}">
                <a16:creationId xmlns:a16="http://schemas.microsoft.com/office/drawing/2014/main" id="{81C60101-6A56-4440-AAF6-748489B16456}"/>
              </a:ext>
            </a:extLst>
          </p:cNvPr>
          <p:cNvSpPr>
            <a:spLocks noGrp="1"/>
          </p:cNvSpPr>
          <p:nvPr>
            <p:ph type="body" sz="quarter" idx="15" hasCustomPrompt="1"/>
          </p:nvPr>
        </p:nvSpPr>
        <p:spPr>
          <a:xfrm>
            <a:off x="6096002" y="5124427"/>
            <a:ext cx="5688012" cy="1289095"/>
          </a:xfrm>
        </p:spPr>
        <p:txBody>
          <a:bodyPr>
            <a:normAutofit/>
          </a:bodyPr>
          <a:lstStyle>
            <a:lvl1pPr marL="0" indent="0">
              <a:buNone/>
              <a:defRPr sz="1800" b="0" i="1">
                <a:solidFill>
                  <a:schemeClr val="tx1">
                    <a:lumMod val="85000"/>
                    <a:lumOff val="15000"/>
                  </a:schemeClr>
                </a:solidFill>
                <a:latin typeface="Nexus Sans Pro" panose="02000503030000020003" pitchFamily="2" charset="77"/>
              </a:defRPr>
            </a:lvl1pPr>
          </a:lstStyle>
          <a:p>
            <a:pPr lvl="0"/>
            <a:r>
              <a:rPr lang="en-US" dirty="0"/>
              <a:t>Edit Network Matrix text</a:t>
            </a:r>
          </a:p>
        </p:txBody>
      </p:sp>
    </p:spTree>
    <p:extLst>
      <p:ext uri="{BB962C8B-B14F-4D97-AF65-F5344CB8AC3E}">
        <p14:creationId xmlns:p14="http://schemas.microsoft.com/office/powerpoint/2010/main" val="207093562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Mission Critical Roadmap Layout Layout">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7348078B-1655-B841-995B-3210B185194F}"/>
              </a:ext>
            </a:extLst>
          </p:cNvPr>
          <p:cNvSpPr/>
          <p:nvPr userDrawn="1"/>
        </p:nvSpPr>
        <p:spPr>
          <a:xfrm>
            <a:off x="1536455" y="157516"/>
            <a:ext cx="9144000" cy="523220"/>
          </a:xfrm>
          <a:prstGeom prst="rect">
            <a:avLst/>
          </a:prstGeom>
        </p:spPr>
        <p:txBody>
          <a:bodyPr wrap="square">
            <a:spAutoFit/>
          </a:bodyPr>
          <a:lstStyle/>
          <a:p>
            <a:pPr algn="ctr"/>
            <a:r>
              <a:rPr lang="en-US" sz="2800" b="1" i="0" spc="-50" dirty="0">
                <a:solidFill>
                  <a:schemeClr val="accent2"/>
                </a:solidFill>
                <a:latin typeface="Nexus Sans Pro" panose="02000503030000020003" pitchFamily="2" charset="77"/>
              </a:rPr>
              <a:t>Mission Critical Implementation</a:t>
            </a:r>
            <a:endParaRPr lang="en-US" sz="2800" b="1" i="0" spc="-50" dirty="0">
              <a:latin typeface="Nexus Sans Pro" panose="02000503030000020003" pitchFamily="2" charset="77"/>
            </a:endParaRPr>
          </a:p>
        </p:txBody>
      </p:sp>
      <p:sp>
        <p:nvSpPr>
          <p:cNvPr id="24" name="Rectangle 23">
            <a:extLst>
              <a:ext uri="{FF2B5EF4-FFF2-40B4-BE49-F238E27FC236}">
                <a16:creationId xmlns:a16="http://schemas.microsoft.com/office/drawing/2014/main" id="{F474C4E2-F24E-3547-BA0C-A298ED6ADB11}"/>
              </a:ext>
            </a:extLst>
          </p:cNvPr>
          <p:cNvSpPr/>
          <p:nvPr userDrawn="1"/>
        </p:nvSpPr>
        <p:spPr>
          <a:xfrm>
            <a:off x="1511197" y="596959"/>
            <a:ext cx="9144000" cy="677108"/>
          </a:xfrm>
          <a:prstGeom prst="rect">
            <a:avLst/>
          </a:prstGeom>
        </p:spPr>
        <p:txBody>
          <a:bodyPr wrap="square">
            <a:spAutoFit/>
          </a:bodyPr>
          <a:lstStyle/>
          <a:p>
            <a:pPr algn="ctr"/>
            <a:r>
              <a:rPr lang="en-US" sz="2000" b="1" i="0" dirty="0">
                <a:solidFill>
                  <a:schemeClr val="accent2"/>
                </a:solidFill>
                <a:latin typeface="Nexus Sans Pro" panose="02000503030000020003" pitchFamily="2" charset="77"/>
              </a:rPr>
              <a:t>A roadmap of 8 key parts</a:t>
            </a:r>
            <a:endParaRPr lang="en-US" sz="1600" b="1" i="0" dirty="0">
              <a:solidFill>
                <a:schemeClr val="tx2"/>
              </a:solidFill>
              <a:latin typeface="Nexus Sans Pro" panose="02000503030000020003" pitchFamily="2" charset="77"/>
            </a:endParaRPr>
          </a:p>
          <a:p>
            <a:pPr algn="ctr"/>
            <a:endParaRPr lang="en-US" sz="1800" b="1" dirty="0">
              <a:solidFill>
                <a:schemeClr val="accent2"/>
              </a:solidFill>
            </a:endParaRPr>
          </a:p>
        </p:txBody>
      </p:sp>
      <p:sp>
        <p:nvSpPr>
          <p:cNvPr id="25" name="Rectangle 24">
            <a:extLst>
              <a:ext uri="{FF2B5EF4-FFF2-40B4-BE49-F238E27FC236}">
                <a16:creationId xmlns:a16="http://schemas.microsoft.com/office/drawing/2014/main" id="{652BDDFA-1D4C-3549-93C3-03BF0C32A526}"/>
              </a:ext>
            </a:extLst>
          </p:cNvPr>
          <p:cNvSpPr/>
          <p:nvPr userDrawn="1"/>
        </p:nvSpPr>
        <p:spPr>
          <a:xfrm>
            <a:off x="3569207" y="5779255"/>
            <a:ext cx="5200589" cy="830997"/>
          </a:xfrm>
          <a:prstGeom prst="rect">
            <a:avLst/>
          </a:prstGeom>
        </p:spPr>
        <p:txBody>
          <a:bodyPr wrap="square">
            <a:spAutoFit/>
          </a:bodyPr>
          <a:lstStyle/>
          <a:p>
            <a:pPr algn="ctr"/>
            <a:r>
              <a:rPr lang="en-GB" sz="1600" b="1" i="0" dirty="0">
                <a:solidFill>
                  <a:schemeClr val="accent2"/>
                </a:solidFill>
                <a:latin typeface="Nexus Sans Pro" panose="02000503030000020003" pitchFamily="2" charset="77"/>
              </a:rPr>
              <a:t>Preparation six months, intense Implementation two years, five-year commitment to Implementation activity, continuous development beyond </a:t>
            </a:r>
          </a:p>
        </p:txBody>
      </p:sp>
      <p:sp>
        <p:nvSpPr>
          <p:cNvPr id="47" name="Rectangle 46">
            <a:extLst>
              <a:ext uri="{FF2B5EF4-FFF2-40B4-BE49-F238E27FC236}">
                <a16:creationId xmlns:a16="http://schemas.microsoft.com/office/drawing/2014/main" id="{E141B850-AF9B-8A4E-90E4-DDE7F806AF7B}"/>
              </a:ext>
            </a:extLst>
          </p:cNvPr>
          <p:cNvSpPr/>
          <p:nvPr userDrawn="1"/>
        </p:nvSpPr>
        <p:spPr>
          <a:xfrm>
            <a:off x="198588" y="2409101"/>
            <a:ext cx="1959429" cy="1134156"/>
          </a:xfrm>
          <a:prstGeom prst="rect">
            <a:avLst/>
          </a:prstGeom>
        </p:spPr>
        <p:txBody>
          <a:bodyPr wrap="square">
            <a:noAutofit/>
          </a:bodyPr>
          <a:lstStyle/>
          <a:p>
            <a:pPr algn="r"/>
            <a:r>
              <a:rPr lang="en-US" sz="1400" b="1" i="0" dirty="0">
                <a:solidFill>
                  <a:schemeClr val="tx2"/>
                </a:solidFill>
                <a:latin typeface="Nexus Sans Pro" panose="02000503030000020003" pitchFamily="2" charset="77"/>
              </a:rPr>
              <a:t>• Signs of Safety </a:t>
            </a:r>
            <a:br>
              <a:rPr lang="en-US" sz="1400" b="1" i="0" dirty="0">
                <a:solidFill>
                  <a:schemeClr val="tx2"/>
                </a:solidFill>
                <a:latin typeface="Nexus Sans Pro" panose="02000503030000020003" pitchFamily="2" charset="77"/>
              </a:rPr>
            </a:br>
            <a:r>
              <a:rPr lang="en-US" sz="1400" b="1" i="0" dirty="0">
                <a:solidFill>
                  <a:schemeClr val="tx2"/>
                </a:solidFill>
                <a:latin typeface="Nexus Sans Pro" panose="02000503030000020003" pitchFamily="2" charset="77"/>
              </a:rPr>
              <a:t> learning methods </a:t>
            </a:r>
            <a:r>
              <a:rPr lang="en-US" sz="1400" b="0" i="0" dirty="0">
                <a:solidFill>
                  <a:schemeClr val="tx2"/>
                </a:solidFill>
                <a:latin typeface="Nexus Sans Pro" panose="02000503030000020003" pitchFamily="2" charset="77"/>
              </a:rPr>
              <a:t>in the workplace (group supervision, Appreciative Inquiry)</a:t>
            </a:r>
          </a:p>
        </p:txBody>
      </p:sp>
      <p:sp>
        <p:nvSpPr>
          <p:cNvPr id="48" name="Rectangle 47">
            <a:extLst>
              <a:ext uri="{FF2B5EF4-FFF2-40B4-BE49-F238E27FC236}">
                <a16:creationId xmlns:a16="http://schemas.microsoft.com/office/drawing/2014/main" id="{63655E97-F444-1C4D-AD5E-B91EB384AB70}"/>
              </a:ext>
            </a:extLst>
          </p:cNvPr>
          <p:cNvSpPr/>
          <p:nvPr userDrawn="1"/>
        </p:nvSpPr>
        <p:spPr>
          <a:xfrm>
            <a:off x="198589" y="642246"/>
            <a:ext cx="1959429" cy="1600438"/>
          </a:xfrm>
          <a:prstGeom prst="rect">
            <a:avLst/>
          </a:prstGeom>
        </p:spPr>
        <p:txBody>
          <a:bodyPr wrap="square">
            <a:spAutoFit/>
          </a:bodyPr>
          <a:lstStyle/>
          <a:p>
            <a:pPr algn="r"/>
            <a:r>
              <a:rPr lang="en-US" sz="1400" b="1" i="0" dirty="0">
                <a:solidFill>
                  <a:schemeClr val="tx2"/>
                </a:solidFill>
                <a:latin typeface="Nexus Sans Pro" panose="02000503030000020003" pitchFamily="2" charset="77"/>
              </a:rPr>
              <a:t>• Core training and coaching </a:t>
            </a:r>
            <a:r>
              <a:rPr lang="en-US" sz="1400" b="0" i="0" dirty="0">
                <a:solidFill>
                  <a:schemeClr val="tx2"/>
                </a:solidFill>
                <a:latin typeface="Nexus Sans Pro" panose="02000503030000020003" pitchFamily="2" charset="77"/>
              </a:rPr>
              <a:t>(basic, advanced, targeted, and learning </a:t>
            </a:r>
            <a:br>
              <a:rPr lang="en-US" sz="1400" b="0" i="0" dirty="0">
                <a:solidFill>
                  <a:schemeClr val="tx2"/>
                </a:solidFill>
                <a:latin typeface="Nexus Sans Pro" panose="02000503030000020003" pitchFamily="2" charset="77"/>
              </a:rPr>
            </a:br>
            <a:r>
              <a:rPr lang="en-US" sz="1400" b="0" i="0" dirty="0">
                <a:solidFill>
                  <a:schemeClr val="tx2"/>
                </a:solidFill>
                <a:latin typeface="Nexus Sans Pro" panose="02000503030000020003" pitchFamily="2" charset="77"/>
              </a:rPr>
              <a:t>and development </a:t>
            </a:r>
            <a:br>
              <a:rPr lang="en-US" sz="1400" b="0" i="0" dirty="0">
                <a:solidFill>
                  <a:schemeClr val="tx2"/>
                </a:solidFill>
                <a:latin typeface="Nexus Sans Pro" panose="02000503030000020003" pitchFamily="2" charset="77"/>
              </a:rPr>
            </a:br>
            <a:r>
              <a:rPr lang="en-US" sz="1400" b="0" i="0" dirty="0">
                <a:solidFill>
                  <a:schemeClr val="tx2"/>
                </a:solidFill>
                <a:latin typeface="Nexus Sans Pro" panose="02000503030000020003" pitchFamily="2" charset="77"/>
              </a:rPr>
              <a:t> trajectory for practice leaders)</a:t>
            </a:r>
          </a:p>
        </p:txBody>
      </p:sp>
      <p:sp>
        <p:nvSpPr>
          <p:cNvPr id="49" name="Rectangle 48">
            <a:extLst>
              <a:ext uri="{FF2B5EF4-FFF2-40B4-BE49-F238E27FC236}">
                <a16:creationId xmlns:a16="http://schemas.microsoft.com/office/drawing/2014/main" id="{4C13649E-4CF3-4B47-98D0-C269156FB2AE}"/>
              </a:ext>
            </a:extLst>
          </p:cNvPr>
          <p:cNvSpPr/>
          <p:nvPr userDrawn="1"/>
        </p:nvSpPr>
        <p:spPr>
          <a:xfrm>
            <a:off x="251245" y="3923680"/>
            <a:ext cx="1959429" cy="2246769"/>
          </a:xfrm>
          <a:prstGeom prst="rect">
            <a:avLst/>
          </a:prstGeom>
        </p:spPr>
        <p:txBody>
          <a:bodyPr wrap="square">
            <a:spAutoFit/>
          </a:bodyPr>
          <a:lstStyle/>
          <a:p>
            <a:pPr algn="r"/>
            <a:r>
              <a:rPr lang="en-US" sz="1400" b="1" i="0" dirty="0">
                <a:solidFill>
                  <a:schemeClr val="tx2"/>
                </a:solidFill>
                <a:latin typeface="Nexus Sans Pro" panose="02000503030000020003" pitchFamily="2" charset="77"/>
              </a:rPr>
              <a:t>• Aligned QA </a:t>
            </a:r>
            <a:r>
              <a:rPr lang="en-US" sz="1400" b="0" i="0" dirty="0">
                <a:solidFill>
                  <a:schemeClr val="tx2"/>
                </a:solidFill>
                <a:latin typeface="Nexus Sans Pro" panose="02000503030000020003" pitchFamily="2" charset="77"/>
              </a:rPr>
              <a:t>measuring the practice — breadth (by dashboard) depth (by collaborative audit) and impact (by core data) — and through feedback (including family and staff surveys); with cycles of action learning</a:t>
            </a:r>
          </a:p>
        </p:txBody>
      </p:sp>
      <p:sp>
        <p:nvSpPr>
          <p:cNvPr id="50" name="Rectangle 49">
            <a:extLst>
              <a:ext uri="{FF2B5EF4-FFF2-40B4-BE49-F238E27FC236}">
                <a16:creationId xmlns:a16="http://schemas.microsoft.com/office/drawing/2014/main" id="{BF8A9459-1F1B-3C4D-BB45-C11EEEDA9629}"/>
              </a:ext>
            </a:extLst>
          </p:cNvPr>
          <p:cNvSpPr/>
          <p:nvPr userDrawn="1"/>
        </p:nvSpPr>
        <p:spPr>
          <a:xfrm>
            <a:off x="9857527" y="4877505"/>
            <a:ext cx="2202497" cy="738664"/>
          </a:xfrm>
          <a:prstGeom prst="rect">
            <a:avLst/>
          </a:prstGeom>
        </p:spPr>
        <p:txBody>
          <a:bodyPr wrap="square">
            <a:spAutoFit/>
          </a:bodyPr>
          <a:lstStyle/>
          <a:p>
            <a:r>
              <a:rPr lang="en-US" sz="1400" b="1" i="0" dirty="0">
                <a:solidFill>
                  <a:schemeClr val="tx2"/>
                </a:solidFill>
                <a:latin typeface="Nexus Sans Pro" panose="02000503030000020003" pitchFamily="2" charset="77"/>
              </a:rPr>
              <a:t>• Aligning the IT system </a:t>
            </a:r>
            <a:r>
              <a:rPr lang="en-US" sz="1400" b="0" i="0" dirty="0">
                <a:solidFill>
                  <a:schemeClr val="tx2"/>
                </a:solidFill>
                <a:latin typeface="Nexus Sans Pro" panose="02000503030000020003" pitchFamily="2" charset="77"/>
              </a:rPr>
              <a:t>over the short and long</a:t>
            </a:r>
            <a:r>
              <a:rPr lang="en-US" sz="1400" b="0" i="0" baseline="0" dirty="0">
                <a:solidFill>
                  <a:schemeClr val="tx2"/>
                </a:solidFill>
                <a:latin typeface="Nexus Sans Pro" panose="02000503030000020003" pitchFamily="2" charset="77"/>
              </a:rPr>
              <a:t> </a:t>
            </a:r>
            <a:r>
              <a:rPr lang="en-US" sz="1400" b="0" i="0" dirty="0">
                <a:solidFill>
                  <a:schemeClr val="tx2"/>
                </a:solidFill>
                <a:latin typeface="Nexus Sans Pro" panose="02000503030000020003" pitchFamily="2" charset="77"/>
              </a:rPr>
              <a:t>term</a:t>
            </a:r>
          </a:p>
        </p:txBody>
      </p:sp>
      <p:sp>
        <p:nvSpPr>
          <p:cNvPr id="51" name="Rectangle 50">
            <a:extLst>
              <a:ext uri="{FF2B5EF4-FFF2-40B4-BE49-F238E27FC236}">
                <a16:creationId xmlns:a16="http://schemas.microsoft.com/office/drawing/2014/main" id="{365FD385-5FCE-0245-AAD1-51E7FA63AEFD}"/>
              </a:ext>
            </a:extLst>
          </p:cNvPr>
          <p:cNvSpPr/>
          <p:nvPr userDrawn="1"/>
        </p:nvSpPr>
        <p:spPr>
          <a:xfrm>
            <a:off x="9857527" y="1664257"/>
            <a:ext cx="1959429" cy="1169551"/>
          </a:xfrm>
          <a:prstGeom prst="rect">
            <a:avLst/>
          </a:prstGeom>
        </p:spPr>
        <p:txBody>
          <a:bodyPr wrap="square">
            <a:spAutoFit/>
          </a:bodyPr>
          <a:lstStyle/>
          <a:p>
            <a:r>
              <a:rPr lang="en-US" sz="1400" b="1" i="0" dirty="0">
                <a:solidFill>
                  <a:schemeClr val="tx2"/>
                </a:solidFill>
                <a:latin typeface="Nexus Sans Pro" panose="02000503030000020003" pitchFamily="2" charset="77"/>
              </a:rPr>
              <a:t>• Modelling the Signs of Safety </a:t>
            </a:r>
            <a:r>
              <a:rPr lang="en-US" sz="1400" b="0" i="0" dirty="0">
                <a:solidFill>
                  <a:schemeClr val="tx2"/>
                </a:solidFill>
                <a:latin typeface="Nexus Sans Pro" panose="02000503030000020003" pitchFamily="2" charset="77"/>
              </a:rPr>
              <a:t>in leadership and connection to practice (leadership development trajectory)</a:t>
            </a:r>
          </a:p>
        </p:txBody>
      </p:sp>
      <p:sp>
        <p:nvSpPr>
          <p:cNvPr id="52" name="Rectangle 51">
            <a:extLst>
              <a:ext uri="{FF2B5EF4-FFF2-40B4-BE49-F238E27FC236}">
                <a16:creationId xmlns:a16="http://schemas.microsoft.com/office/drawing/2014/main" id="{31356C83-0696-AC40-9A8C-B3636361E405}"/>
              </a:ext>
            </a:extLst>
          </p:cNvPr>
          <p:cNvSpPr/>
          <p:nvPr userDrawn="1"/>
        </p:nvSpPr>
        <p:spPr>
          <a:xfrm>
            <a:off x="9857527" y="2914033"/>
            <a:ext cx="2092239" cy="1815882"/>
          </a:xfrm>
          <a:prstGeom prst="rect">
            <a:avLst/>
          </a:prstGeom>
        </p:spPr>
        <p:txBody>
          <a:bodyPr wrap="square">
            <a:spAutoFit/>
          </a:bodyPr>
          <a:lstStyle/>
          <a:p>
            <a:r>
              <a:rPr lang="en-US" sz="1400" b="1" i="0" dirty="0">
                <a:solidFill>
                  <a:schemeClr val="tx2"/>
                </a:solidFill>
                <a:latin typeface="Nexus Sans Pro" panose="02000503030000020003" pitchFamily="2" charset="77"/>
              </a:rPr>
              <a:t>• Case management processes and recording  matching the Signs of Safety practice </a:t>
            </a:r>
            <a:r>
              <a:rPr lang="en-US" sz="1400" b="0" i="0" dirty="0">
                <a:solidFill>
                  <a:schemeClr val="tx2"/>
                </a:solidFill>
                <a:latin typeface="Nexus Sans Pro" panose="02000503030000020003" pitchFamily="2" charset="77"/>
              </a:rPr>
              <a:t>(informed by whole system learning cases and driven by practice intensives at workflow stages)</a:t>
            </a:r>
          </a:p>
        </p:txBody>
      </p:sp>
      <p:sp>
        <p:nvSpPr>
          <p:cNvPr id="53" name="Rectangle 52">
            <a:extLst>
              <a:ext uri="{FF2B5EF4-FFF2-40B4-BE49-F238E27FC236}">
                <a16:creationId xmlns:a16="http://schemas.microsoft.com/office/drawing/2014/main" id="{96DC0446-5763-7B4E-ADD1-DC3FA9086286}"/>
              </a:ext>
            </a:extLst>
          </p:cNvPr>
          <p:cNvSpPr/>
          <p:nvPr userDrawn="1"/>
        </p:nvSpPr>
        <p:spPr>
          <a:xfrm>
            <a:off x="9857526" y="5757170"/>
            <a:ext cx="1959429" cy="738664"/>
          </a:xfrm>
          <a:prstGeom prst="rect">
            <a:avLst/>
          </a:prstGeom>
        </p:spPr>
        <p:txBody>
          <a:bodyPr wrap="square">
            <a:spAutoFit/>
          </a:bodyPr>
          <a:lstStyle/>
          <a:p>
            <a:r>
              <a:rPr lang="en-US" sz="1400" b="1" i="0" dirty="0">
                <a:solidFill>
                  <a:schemeClr val="tx2"/>
                </a:solidFill>
                <a:latin typeface="Nexus Sans Pro" panose="02000503030000020003" pitchFamily="2" charset="77"/>
              </a:rPr>
              <a:t>• Partners engaged </a:t>
            </a:r>
            <a:r>
              <a:rPr lang="en-US" sz="1400" b="0" i="0" dirty="0">
                <a:solidFill>
                  <a:schemeClr val="tx2"/>
                </a:solidFill>
                <a:latin typeface="Nexus Sans Pro" panose="02000503030000020003" pitchFamily="2" charset="77"/>
              </a:rPr>
              <a:t>to understand and work with Signs of Safety </a:t>
            </a:r>
          </a:p>
        </p:txBody>
      </p:sp>
      <p:cxnSp>
        <p:nvCxnSpPr>
          <p:cNvPr id="60" name="Straight Arrow Connector 59">
            <a:extLst>
              <a:ext uri="{FF2B5EF4-FFF2-40B4-BE49-F238E27FC236}">
                <a16:creationId xmlns:a16="http://schemas.microsoft.com/office/drawing/2014/main" id="{39DA1D37-3BD2-E043-AAF3-C4437B071892}"/>
              </a:ext>
            </a:extLst>
          </p:cNvPr>
          <p:cNvCxnSpPr>
            <a:cxnSpLocks/>
          </p:cNvCxnSpPr>
          <p:nvPr userDrawn="1"/>
        </p:nvCxnSpPr>
        <p:spPr>
          <a:xfrm>
            <a:off x="2780659" y="1368334"/>
            <a:ext cx="1000353" cy="729854"/>
          </a:xfrm>
          <a:prstGeom prst="straightConnector1">
            <a:avLst/>
          </a:prstGeom>
          <a:ln w="76200">
            <a:solidFill>
              <a:srgbClr val="26AED3"/>
            </a:solidFill>
            <a:headEnd type="triangle"/>
            <a:tailEnd type="triangle"/>
          </a:ln>
        </p:spPr>
        <p:style>
          <a:lnRef idx="1">
            <a:schemeClr val="accent1"/>
          </a:lnRef>
          <a:fillRef idx="0">
            <a:schemeClr val="accent1"/>
          </a:fillRef>
          <a:effectRef idx="0">
            <a:schemeClr val="accent1"/>
          </a:effectRef>
          <a:fontRef idx="minor">
            <a:schemeClr val="tx1"/>
          </a:fontRef>
        </p:style>
      </p:cxnSp>
      <p:pic>
        <p:nvPicPr>
          <p:cNvPr id="54" name="Picture 53">
            <a:extLst>
              <a:ext uri="{FF2B5EF4-FFF2-40B4-BE49-F238E27FC236}">
                <a16:creationId xmlns:a16="http://schemas.microsoft.com/office/drawing/2014/main" id="{C75A8E1D-E811-5C43-9B4D-0F5A4B18B3D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260441" y="1164569"/>
            <a:ext cx="5830596" cy="3885918"/>
          </a:xfrm>
          <a:prstGeom prst="rect">
            <a:avLst/>
          </a:prstGeom>
        </p:spPr>
      </p:pic>
      <p:pic>
        <p:nvPicPr>
          <p:cNvPr id="55" name="Picture 54">
            <a:extLst>
              <a:ext uri="{FF2B5EF4-FFF2-40B4-BE49-F238E27FC236}">
                <a16:creationId xmlns:a16="http://schemas.microsoft.com/office/drawing/2014/main" id="{E015B39F-EB45-9246-89EF-7587996F8ADE}"/>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260441" y="1164569"/>
            <a:ext cx="5830596" cy="3885918"/>
          </a:xfrm>
          <a:prstGeom prst="rect">
            <a:avLst/>
          </a:prstGeom>
        </p:spPr>
      </p:pic>
      <p:pic>
        <p:nvPicPr>
          <p:cNvPr id="56" name="Picture 55">
            <a:extLst>
              <a:ext uri="{FF2B5EF4-FFF2-40B4-BE49-F238E27FC236}">
                <a16:creationId xmlns:a16="http://schemas.microsoft.com/office/drawing/2014/main" id="{F173BF69-C907-B647-A3F3-EF4B16AAF623}"/>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3260441" y="1164569"/>
            <a:ext cx="5830596" cy="3885918"/>
          </a:xfrm>
          <a:prstGeom prst="rect">
            <a:avLst/>
          </a:prstGeom>
        </p:spPr>
      </p:pic>
      <p:pic>
        <p:nvPicPr>
          <p:cNvPr id="57" name="Picture 56">
            <a:extLst>
              <a:ext uri="{FF2B5EF4-FFF2-40B4-BE49-F238E27FC236}">
                <a16:creationId xmlns:a16="http://schemas.microsoft.com/office/drawing/2014/main" id="{D1B9D22A-6744-CD48-B9D4-A4E825A159BA}"/>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3260441" y="1164569"/>
            <a:ext cx="5830596" cy="3885918"/>
          </a:xfrm>
          <a:prstGeom prst="rect">
            <a:avLst/>
          </a:prstGeom>
        </p:spPr>
      </p:pic>
      <p:pic>
        <p:nvPicPr>
          <p:cNvPr id="58" name="Picture 57">
            <a:extLst>
              <a:ext uri="{FF2B5EF4-FFF2-40B4-BE49-F238E27FC236}">
                <a16:creationId xmlns:a16="http://schemas.microsoft.com/office/drawing/2014/main" id="{840ABC39-C718-3649-B15E-F4C6FB9ED341}"/>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3260441" y="1164569"/>
            <a:ext cx="5830596" cy="3885918"/>
          </a:xfrm>
          <a:prstGeom prst="rect">
            <a:avLst/>
          </a:prstGeom>
        </p:spPr>
      </p:pic>
      <p:pic>
        <p:nvPicPr>
          <p:cNvPr id="59" name="Picture 58">
            <a:extLst>
              <a:ext uri="{FF2B5EF4-FFF2-40B4-BE49-F238E27FC236}">
                <a16:creationId xmlns:a16="http://schemas.microsoft.com/office/drawing/2014/main" id="{CBAE0A7D-B7D1-FF4B-98B8-E6C87D0A2242}"/>
              </a:ext>
            </a:extLst>
          </p:cNvPr>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3260441" y="1164569"/>
            <a:ext cx="5830596" cy="3885918"/>
          </a:xfrm>
          <a:prstGeom prst="rect">
            <a:avLst/>
          </a:prstGeom>
        </p:spPr>
      </p:pic>
      <p:cxnSp>
        <p:nvCxnSpPr>
          <p:cNvPr id="61" name="Straight Arrow Connector 60">
            <a:extLst>
              <a:ext uri="{FF2B5EF4-FFF2-40B4-BE49-F238E27FC236}">
                <a16:creationId xmlns:a16="http://schemas.microsoft.com/office/drawing/2014/main" id="{60E7B7E4-1B0B-4347-854A-4988BD94D8F1}"/>
              </a:ext>
            </a:extLst>
          </p:cNvPr>
          <p:cNvCxnSpPr>
            <a:cxnSpLocks/>
          </p:cNvCxnSpPr>
          <p:nvPr userDrawn="1"/>
        </p:nvCxnSpPr>
        <p:spPr>
          <a:xfrm>
            <a:off x="8544715" y="4665821"/>
            <a:ext cx="1000354" cy="731804"/>
          </a:xfrm>
          <a:prstGeom prst="straightConnector1">
            <a:avLst/>
          </a:prstGeom>
          <a:ln w="76200">
            <a:solidFill>
              <a:srgbClr val="26AED3"/>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62" name="Straight Arrow Connector 61">
            <a:extLst>
              <a:ext uri="{FF2B5EF4-FFF2-40B4-BE49-F238E27FC236}">
                <a16:creationId xmlns:a16="http://schemas.microsoft.com/office/drawing/2014/main" id="{DC157C51-6A6F-CE45-A663-8D8262A011A7}"/>
              </a:ext>
            </a:extLst>
          </p:cNvPr>
          <p:cNvCxnSpPr>
            <a:cxnSpLocks/>
          </p:cNvCxnSpPr>
          <p:nvPr userDrawn="1"/>
        </p:nvCxnSpPr>
        <p:spPr>
          <a:xfrm flipV="1">
            <a:off x="8544715" y="1361722"/>
            <a:ext cx="1000354" cy="729884"/>
          </a:xfrm>
          <a:prstGeom prst="straightConnector1">
            <a:avLst/>
          </a:prstGeom>
          <a:ln w="76200">
            <a:solidFill>
              <a:srgbClr val="26AED3"/>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63" name="Straight Arrow Connector 62">
            <a:extLst>
              <a:ext uri="{FF2B5EF4-FFF2-40B4-BE49-F238E27FC236}">
                <a16:creationId xmlns:a16="http://schemas.microsoft.com/office/drawing/2014/main" id="{0FB22304-DB65-874C-A5EF-6F30B6FA0D77}"/>
              </a:ext>
            </a:extLst>
          </p:cNvPr>
          <p:cNvCxnSpPr>
            <a:cxnSpLocks/>
          </p:cNvCxnSpPr>
          <p:nvPr userDrawn="1"/>
        </p:nvCxnSpPr>
        <p:spPr>
          <a:xfrm flipV="1">
            <a:off x="2780658" y="4667741"/>
            <a:ext cx="1000354" cy="729884"/>
          </a:xfrm>
          <a:prstGeom prst="straightConnector1">
            <a:avLst/>
          </a:prstGeom>
          <a:ln w="76200">
            <a:solidFill>
              <a:srgbClr val="26AED3"/>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64" name="TextBox 63">
            <a:extLst>
              <a:ext uri="{FF2B5EF4-FFF2-40B4-BE49-F238E27FC236}">
                <a16:creationId xmlns:a16="http://schemas.microsoft.com/office/drawing/2014/main" id="{B693535E-49BF-4B41-A3E6-C6B15FBE57AC}"/>
              </a:ext>
            </a:extLst>
          </p:cNvPr>
          <p:cNvSpPr txBox="1"/>
          <p:nvPr userDrawn="1"/>
        </p:nvSpPr>
        <p:spPr>
          <a:xfrm>
            <a:off x="9556066" y="624705"/>
            <a:ext cx="2290994" cy="307777"/>
          </a:xfrm>
          <a:prstGeom prst="rect">
            <a:avLst/>
          </a:prstGeom>
          <a:noFill/>
        </p:spPr>
        <p:txBody>
          <a:bodyPr wrap="square" rtlCol="0">
            <a:noAutofit/>
          </a:bodyPr>
          <a:lstStyle/>
          <a:p>
            <a:pPr marL="285750" lvl="0" defTabSz="914400"/>
            <a:r>
              <a:rPr lang="en-US" sz="1600" b="1" i="0" dirty="0">
                <a:solidFill>
                  <a:schemeClr val="tx2"/>
                </a:solidFill>
                <a:latin typeface="Nexus Sans Pro" panose="02000503030000020003" pitchFamily="2" charset="77"/>
              </a:rPr>
              <a:t>• </a:t>
            </a:r>
            <a:r>
              <a:rPr lang="en-US" sz="1400" b="1" i="0" dirty="0">
                <a:solidFill>
                  <a:schemeClr val="tx2"/>
                </a:solidFill>
                <a:latin typeface="Nexus Sans Pro" panose="02000503030000020003" pitchFamily="2" charset="77"/>
              </a:rPr>
              <a:t>Clear, explicit </a:t>
            </a:r>
          </a:p>
          <a:p>
            <a:pPr marL="285750" lvl="0" defTabSz="914400"/>
            <a:r>
              <a:rPr lang="en-US" sz="1400" b="1" i="0" dirty="0">
                <a:solidFill>
                  <a:schemeClr val="tx2"/>
                </a:solidFill>
                <a:latin typeface="Nexus Sans Pro" panose="02000503030000020003" pitchFamily="2" charset="77"/>
              </a:rPr>
              <a:t>commitment and engagement </a:t>
            </a:r>
            <a:r>
              <a:rPr lang="en-US" sz="1400" b="0" i="0" dirty="0">
                <a:solidFill>
                  <a:schemeClr val="tx2"/>
                </a:solidFill>
                <a:latin typeface="Nexus Sans Pro" panose="02000503030000020003" pitchFamily="2" charset="77"/>
              </a:rPr>
              <a:t>with the</a:t>
            </a:r>
          </a:p>
          <a:p>
            <a:pPr marL="285750" lvl="0" defTabSz="914400"/>
            <a:r>
              <a:rPr lang="en-US" sz="1400" b="0" i="0" dirty="0">
                <a:solidFill>
                  <a:schemeClr val="tx2"/>
                </a:solidFill>
                <a:latin typeface="Nexus Sans Pro" panose="02000503030000020003" pitchFamily="2" charset="77"/>
              </a:rPr>
              <a:t>Implementation</a:t>
            </a:r>
          </a:p>
          <a:p>
            <a:pPr marL="285750" lvl="0" indent="-285750" defTabSz="914400"/>
            <a:endParaRPr lang="en-US" dirty="0"/>
          </a:p>
        </p:txBody>
      </p:sp>
    </p:spTree>
    <p:extLst>
      <p:ext uri="{BB962C8B-B14F-4D97-AF65-F5344CB8AC3E}">
        <p14:creationId xmlns:p14="http://schemas.microsoft.com/office/powerpoint/2010/main" val="19714216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6"/>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57"/>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58"/>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59"/>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60"/>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48"/>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47"/>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nodeType="clickEffect">
                                  <p:stCondLst>
                                    <p:cond delay="0"/>
                                  </p:stCondLst>
                                  <p:childTnLst>
                                    <p:set>
                                      <p:cBhvr>
                                        <p:cTn id="50" dur="1" fill="hold">
                                          <p:stCondLst>
                                            <p:cond delay="0"/>
                                          </p:stCondLst>
                                        </p:cTn>
                                        <p:tgtEl>
                                          <p:spTgt spid="62"/>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64"/>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51"/>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nodeType="clickEffect">
                                  <p:stCondLst>
                                    <p:cond delay="0"/>
                                  </p:stCondLst>
                                  <p:childTnLst>
                                    <p:set>
                                      <p:cBhvr>
                                        <p:cTn id="62" dur="1" fill="hold">
                                          <p:stCondLst>
                                            <p:cond delay="0"/>
                                          </p:stCondLst>
                                        </p:cTn>
                                        <p:tgtEl>
                                          <p:spTgt spid="61"/>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52"/>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grpId="0" nodeType="clickEffect">
                                  <p:stCondLst>
                                    <p:cond delay="0"/>
                                  </p:stCondLst>
                                  <p:childTnLst>
                                    <p:set>
                                      <p:cBhvr>
                                        <p:cTn id="70" dur="1" fill="hold">
                                          <p:stCondLst>
                                            <p:cond delay="0"/>
                                          </p:stCondLst>
                                        </p:cTn>
                                        <p:tgtEl>
                                          <p:spTgt spid="50"/>
                                        </p:tgtEl>
                                        <p:attrNameLst>
                                          <p:attrName>style.visibility</p:attrName>
                                        </p:attrNameLst>
                                      </p:cBhvr>
                                      <p:to>
                                        <p:strVal val="visible"/>
                                      </p:to>
                                    </p:set>
                                  </p:childTnLst>
                                </p:cTn>
                              </p:par>
                            </p:childTnLst>
                          </p:cTn>
                        </p:par>
                      </p:childTnLst>
                    </p:cTn>
                  </p:par>
                  <p:par>
                    <p:cTn id="71" fill="hold">
                      <p:stCondLst>
                        <p:cond delay="indefinite"/>
                      </p:stCondLst>
                      <p:childTnLst>
                        <p:par>
                          <p:cTn id="72" fill="hold">
                            <p:stCondLst>
                              <p:cond delay="0"/>
                            </p:stCondLst>
                            <p:childTnLst>
                              <p:par>
                                <p:cTn id="73" presetID="1" presetClass="entr" presetSubtype="0" fill="hold" grpId="0" nodeType="clickEffect">
                                  <p:stCondLst>
                                    <p:cond delay="0"/>
                                  </p:stCondLst>
                                  <p:childTnLst>
                                    <p:set>
                                      <p:cBhvr>
                                        <p:cTn id="74" dur="1" fill="hold">
                                          <p:stCondLst>
                                            <p:cond delay="0"/>
                                          </p:stCondLst>
                                        </p:cTn>
                                        <p:tgtEl>
                                          <p:spTgt spid="53"/>
                                        </p:tgtEl>
                                        <p:attrNameLst>
                                          <p:attrName>style.visibility</p:attrName>
                                        </p:attrNameLst>
                                      </p:cBhvr>
                                      <p:to>
                                        <p:strVal val="visible"/>
                                      </p:to>
                                    </p:set>
                                  </p:childTnLst>
                                </p:cTn>
                              </p:par>
                            </p:childTnLst>
                          </p:cTn>
                        </p:par>
                      </p:childTnLst>
                    </p:cTn>
                  </p:par>
                  <p:par>
                    <p:cTn id="75" fill="hold">
                      <p:stCondLst>
                        <p:cond delay="indefinite"/>
                      </p:stCondLst>
                      <p:childTnLst>
                        <p:par>
                          <p:cTn id="76" fill="hold">
                            <p:stCondLst>
                              <p:cond delay="0"/>
                            </p:stCondLst>
                            <p:childTnLst>
                              <p:par>
                                <p:cTn id="77" presetID="1" presetClass="entr" presetSubtype="0" fill="hold" nodeType="clickEffect">
                                  <p:stCondLst>
                                    <p:cond delay="0"/>
                                  </p:stCondLst>
                                  <p:childTnLst>
                                    <p:set>
                                      <p:cBhvr>
                                        <p:cTn id="78" dur="1" fill="hold">
                                          <p:stCondLst>
                                            <p:cond delay="0"/>
                                          </p:stCondLst>
                                        </p:cTn>
                                        <p:tgtEl>
                                          <p:spTgt spid="63"/>
                                        </p:tgtEl>
                                        <p:attrNameLst>
                                          <p:attrName>style.visibility</p:attrName>
                                        </p:attrNameLst>
                                      </p:cBhvr>
                                      <p:to>
                                        <p:strVal val="visible"/>
                                      </p:to>
                                    </p:set>
                                  </p:childTnLst>
                                </p:cTn>
                              </p:par>
                            </p:childTnLst>
                          </p:cTn>
                        </p:par>
                      </p:childTnLst>
                    </p:cTn>
                  </p:par>
                  <p:par>
                    <p:cTn id="79" fill="hold">
                      <p:stCondLst>
                        <p:cond delay="indefinite"/>
                      </p:stCondLst>
                      <p:childTnLst>
                        <p:par>
                          <p:cTn id="80" fill="hold">
                            <p:stCondLst>
                              <p:cond delay="0"/>
                            </p:stCondLst>
                            <p:childTnLst>
                              <p:par>
                                <p:cTn id="81" presetID="1" presetClass="entr" presetSubtype="0" fill="hold" grpId="0" nodeType="clickEffect">
                                  <p:stCondLst>
                                    <p:cond delay="0"/>
                                  </p:stCondLst>
                                  <p:childTnLst>
                                    <p:set>
                                      <p:cBhvr>
                                        <p:cTn id="82" dur="1" fill="hold">
                                          <p:stCondLst>
                                            <p:cond delay="0"/>
                                          </p:stCondLst>
                                        </p:cTn>
                                        <p:tgtEl>
                                          <p:spTgt spid="49"/>
                                        </p:tgtEl>
                                        <p:attrNameLst>
                                          <p:attrName>style.visibility</p:attrName>
                                        </p:attrNameLst>
                                      </p:cBhvr>
                                      <p:to>
                                        <p:strVal val="visible"/>
                                      </p:to>
                                    </p:set>
                                  </p:childTnLst>
                                </p:cTn>
                              </p:par>
                            </p:childTnLst>
                          </p:cTn>
                        </p:par>
                      </p:childTnLst>
                    </p:cTn>
                  </p:par>
                  <p:par>
                    <p:cTn id="83" fill="hold">
                      <p:stCondLst>
                        <p:cond delay="indefinite"/>
                      </p:stCondLst>
                      <p:childTnLst>
                        <p:par>
                          <p:cTn id="84" fill="hold">
                            <p:stCondLst>
                              <p:cond delay="0"/>
                            </p:stCondLst>
                            <p:childTnLst>
                              <p:par>
                                <p:cTn id="85" presetID="1" presetClass="entr" presetSubtype="0" fill="hold" grpId="0" nodeType="clickEffect">
                                  <p:stCondLst>
                                    <p:cond delay="0"/>
                                  </p:stCondLst>
                                  <p:childTnLst>
                                    <p:set>
                                      <p:cBhvr>
                                        <p:cTn id="86" dur="1" fill="hold">
                                          <p:stCondLst>
                                            <p:cond delay="0"/>
                                          </p:stCondLst>
                                        </p:cTn>
                                        <p:tgtEl>
                                          <p:spTgt spid="2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4" grpId="0"/>
      <p:bldP spid="25" grpId="0"/>
      <p:bldP spid="47" grpId="0"/>
      <p:bldP spid="48" grpId="0"/>
      <p:bldP spid="49" grpId="0"/>
      <p:bldP spid="50" grpId="0"/>
      <p:bldP spid="51" grpId="0"/>
      <p:bldP spid="52" grpId="0"/>
      <p:bldP spid="53" grpId="0"/>
      <p:bldP spid="64" grpId="0"/>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preserve="1" userDrawn="1">
  <p:cSld name="Safety Planning Roadmap with Animation">
    <p:spTree>
      <p:nvGrpSpPr>
        <p:cNvPr id="1" name=""/>
        <p:cNvGrpSpPr/>
        <p:nvPr/>
      </p:nvGrpSpPr>
      <p:grpSpPr>
        <a:xfrm>
          <a:off x="0" y="0"/>
          <a:ext cx="0" cy="0"/>
          <a:chOff x="0" y="0"/>
          <a:chExt cx="0" cy="0"/>
        </a:xfrm>
      </p:grpSpPr>
      <p:pic>
        <p:nvPicPr>
          <p:cNvPr id="35" name="Picture 34">
            <a:extLst>
              <a:ext uri="{FF2B5EF4-FFF2-40B4-BE49-F238E27FC236}">
                <a16:creationId xmlns:a16="http://schemas.microsoft.com/office/drawing/2014/main" id="{663DF562-97CD-2B48-92A9-EF2941922D6F}"/>
              </a:ext>
            </a:extLst>
          </p:cNvPr>
          <p:cNvPicPr>
            <a:picLocks noChangeAspect="1"/>
          </p:cNvPicPr>
          <p:nvPr userDrawn="1"/>
        </p:nvPicPr>
        <p:blipFill>
          <a:blip r:embed="rId2"/>
          <a:stretch>
            <a:fillRect/>
          </a:stretch>
        </p:blipFill>
        <p:spPr>
          <a:xfrm>
            <a:off x="7639712" y="1489314"/>
            <a:ext cx="1090168" cy="5197095"/>
          </a:xfrm>
          <a:prstGeom prst="rect">
            <a:avLst/>
          </a:prstGeom>
        </p:spPr>
      </p:pic>
      <p:pic>
        <p:nvPicPr>
          <p:cNvPr id="36" name="Picture 35">
            <a:extLst>
              <a:ext uri="{FF2B5EF4-FFF2-40B4-BE49-F238E27FC236}">
                <a16:creationId xmlns:a16="http://schemas.microsoft.com/office/drawing/2014/main" id="{86FA19C7-A452-7A4E-BC3A-05E92BE5CA25}"/>
              </a:ext>
            </a:extLst>
          </p:cNvPr>
          <p:cNvPicPr>
            <a:picLocks noChangeAspect="1"/>
          </p:cNvPicPr>
          <p:nvPr userDrawn="1"/>
        </p:nvPicPr>
        <p:blipFill>
          <a:blip r:embed="rId3"/>
          <a:stretch>
            <a:fillRect/>
          </a:stretch>
        </p:blipFill>
        <p:spPr>
          <a:xfrm>
            <a:off x="8001889" y="1787971"/>
            <a:ext cx="508000" cy="873760"/>
          </a:xfrm>
          <a:prstGeom prst="rect">
            <a:avLst/>
          </a:prstGeom>
        </p:spPr>
      </p:pic>
      <p:pic>
        <p:nvPicPr>
          <p:cNvPr id="37" name="Picture 36">
            <a:extLst>
              <a:ext uri="{FF2B5EF4-FFF2-40B4-BE49-F238E27FC236}">
                <a16:creationId xmlns:a16="http://schemas.microsoft.com/office/drawing/2014/main" id="{E3FD11CF-DB0C-A74C-8537-72CC7E34E86D}"/>
              </a:ext>
            </a:extLst>
          </p:cNvPr>
          <p:cNvPicPr>
            <a:picLocks noChangeAspect="1"/>
          </p:cNvPicPr>
          <p:nvPr userDrawn="1"/>
        </p:nvPicPr>
        <p:blipFill>
          <a:blip r:embed="rId4"/>
          <a:stretch>
            <a:fillRect/>
          </a:stretch>
        </p:blipFill>
        <p:spPr>
          <a:xfrm>
            <a:off x="7884184" y="2712388"/>
            <a:ext cx="568960" cy="863600"/>
          </a:xfrm>
          <a:prstGeom prst="rect">
            <a:avLst/>
          </a:prstGeom>
        </p:spPr>
      </p:pic>
      <p:pic>
        <p:nvPicPr>
          <p:cNvPr id="38" name="Picture 37">
            <a:extLst>
              <a:ext uri="{FF2B5EF4-FFF2-40B4-BE49-F238E27FC236}">
                <a16:creationId xmlns:a16="http://schemas.microsoft.com/office/drawing/2014/main" id="{07121AE7-EC2C-3944-B129-683BCDB077A8}"/>
              </a:ext>
            </a:extLst>
          </p:cNvPr>
          <p:cNvPicPr>
            <a:picLocks noChangeAspect="1"/>
          </p:cNvPicPr>
          <p:nvPr userDrawn="1"/>
        </p:nvPicPr>
        <p:blipFill>
          <a:blip r:embed="rId5"/>
          <a:stretch>
            <a:fillRect/>
          </a:stretch>
        </p:blipFill>
        <p:spPr>
          <a:xfrm>
            <a:off x="8124095" y="5295903"/>
            <a:ext cx="538480" cy="944880"/>
          </a:xfrm>
          <a:prstGeom prst="rect">
            <a:avLst/>
          </a:prstGeom>
        </p:spPr>
      </p:pic>
      <p:sp>
        <p:nvSpPr>
          <p:cNvPr id="39" name="TextBox 38">
            <a:extLst>
              <a:ext uri="{FF2B5EF4-FFF2-40B4-BE49-F238E27FC236}">
                <a16:creationId xmlns:a16="http://schemas.microsoft.com/office/drawing/2014/main" id="{23F2BAD4-A035-074D-BBF1-0C186872B567}"/>
              </a:ext>
            </a:extLst>
          </p:cNvPr>
          <p:cNvSpPr txBox="1"/>
          <p:nvPr userDrawn="1"/>
        </p:nvSpPr>
        <p:spPr>
          <a:xfrm>
            <a:off x="3454616" y="1590648"/>
            <a:ext cx="4185079" cy="492443"/>
          </a:xfrm>
          <a:prstGeom prst="rect">
            <a:avLst/>
          </a:prstGeom>
          <a:noFill/>
        </p:spPr>
        <p:txBody>
          <a:bodyPr wrap="square" rtlCol="0">
            <a:spAutoFit/>
          </a:bodyPr>
          <a:lstStyle/>
          <a:p>
            <a:pPr marL="228594" indent="-228594">
              <a:buFont typeface="+mj-lt"/>
              <a:buAutoNum type="arabicPeriod" startAt="2"/>
            </a:pPr>
            <a:r>
              <a:rPr lang="en-US" sz="1300" b="1" spc="51" dirty="0">
                <a:latin typeface="DIN 2014 Bold" panose="020B0504020202020204" pitchFamily="34" charset="77"/>
                <a:ea typeface="DIN 2014 Bold" panose="020B0504020202020204" pitchFamily="34" charset="77"/>
              </a:rPr>
              <a:t>Develop Paired Danger Statements and Safety Goals with Matched Safety Scales</a:t>
            </a:r>
          </a:p>
        </p:txBody>
      </p:sp>
      <p:sp>
        <p:nvSpPr>
          <p:cNvPr id="40" name="TextBox 39">
            <a:extLst>
              <a:ext uri="{FF2B5EF4-FFF2-40B4-BE49-F238E27FC236}">
                <a16:creationId xmlns:a16="http://schemas.microsoft.com/office/drawing/2014/main" id="{AB686819-9B1E-1044-9592-18CD6B4DFA3C}"/>
              </a:ext>
            </a:extLst>
          </p:cNvPr>
          <p:cNvSpPr txBox="1"/>
          <p:nvPr userDrawn="1"/>
        </p:nvSpPr>
        <p:spPr>
          <a:xfrm>
            <a:off x="8873234" y="1588321"/>
            <a:ext cx="3165984" cy="692497"/>
          </a:xfrm>
          <a:prstGeom prst="rect">
            <a:avLst/>
          </a:prstGeom>
          <a:noFill/>
        </p:spPr>
        <p:txBody>
          <a:bodyPr wrap="square" rtlCol="0">
            <a:spAutoFit/>
          </a:bodyPr>
          <a:lstStyle/>
          <a:p>
            <a:r>
              <a:rPr lang="en-US" sz="1300" b="1" spc="51" dirty="0">
                <a:latin typeface="DIN 2014 Bold" panose="020B0504020202020204" pitchFamily="34" charset="77"/>
                <a:ea typeface="DIN 2014 Bold" panose="020B0504020202020204" pitchFamily="34" charset="77"/>
              </a:rPr>
              <a:t>Harm Matrix</a:t>
            </a:r>
          </a:p>
          <a:p>
            <a:r>
              <a:rPr lang="en-US" sz="1300" b="1" spc="51" dirty="0">
                <a:latin typeface="DIN 2014 Bold" panose="020B0504020202020204" pitchFamily="34" charset="77"/>
                <a:ea typeface="DIN 2014 Bold" panose="020B0504020202020204" pitchFamily="34" charset="77"/>
              </a:rPr>
              <a:t>Signs of Safety Mapping</a:t>
            </a:r>
          </a:p>
          <a:p>
            <a:r>
              <a:rPr lang="en-US" sz="1300" b="1" spc="51" dirty="0">
                <a:latin typeface="DIN 2014 Bold" panose="020B0504020202020204" pitchFamily="34" charset="77"/>
                <a:ea typeface="DIN 2014 Bold" panose="020B0504020202020204" pitchFamily="34" charset="77"/>
              </a:rPr>
              <a:t>My Three Houses or equivalent</a:t>
            </a:r>
          </a:p>
        </p:txBody>
      </p:sp>
      <p:sp>
        <p:nvSpPr>
          <p:cNvPr id="41" name="TextBox 40">
            <a:extLst>
              <a:ext uri="{FF2B5EF4-FFF2-40B4-BE49-F238E27FC236}">
                <a16:creationId xmlns:a16="http://schemas.microsoft.com/office/drawing/2014/main" id="{E26BC8A7-658A-1A41-8553-F66021EF53FA}"/>
              </a:ext>
            </a:extLst>
          </p:cNvPr>
          <p:cNvSpPr txBox="1"/>
          <p:nvPr userDrawn="1"/>
        </p:nvSpPr>
        <p:spPr>
          <a:xfrm>
            <a:off x="3454617" y="2059701"/>
            <a:ext cx="4261807" cy="630942"/>
          </a:xfrm>
          <a:prstGeom prst="rect">
            <a:avLst/>
          </a:prstGeom>
          <a:noFill/>
        </p:spPr>
        <p:txBody>
          <a:bodyPr wrap="square" rtlCol="0">
            <a:spAutoFit/>
          </a:bodyPr>
          <a:lstStyle/>
          <a:p>
            <a:pPr marL="228594" indent="-228594">
              <a:buFont typeface="+mj-lt"/>
              <a:buAutoNum type="arabicPeriod" startAt="3"/>
            </a:pPr>
            <a:r>
              <a:rPr lang="en-US" sz="1300" b="1" spc="50" dirty="0">
                <a:latin typeface="DIN 2014 Bold" panose="020B0504020202020204" pitchFamily="34" charset="77"/>
                <a:ea typeface="DIN 2014 Bold" panose="020B0504020202020204" pitchFamily="34" charset="77"/>
              </a:rPr>
              <a:t>Identify everything that’s working well</a:t>
            </a:r>
            <a:br>
              <a:rPr lang="en-US" sz="1300" b="1" spc="50" dirty="0">
                <a:latin typeface="DIN 2014 Bold" panose="020B0504020202020204" pitchFamily="34" charset="77"/>
                <a:ea typeface="DIN 2014 Bold" panose="020B0504020202020204" pitchFamily="34" charset="77"/>
              </a:rPr>
            </a:br>
            <a:r>
              <a:rPr lang="en-US" sz="1100" dirty="0">
                <a:latin typeface="DIN 2014" panose="020B0504020202020204" pitchFamily="34" charset="77"/>
                <a:ea typeface="DIN 2014" panose="020B0504020202020204" pitchFamily="34" charset="77"/>
              </a:rPr>
              <a:t>Continually identify everything that’s going well in and around the family that contributes to the wellbeing and safety of the child.</a:t>
            </a:r>
            <a:endParaRPr lang="en-US" sz="1100" b="1" spc="51" dirty="0">
              <a:latin typeface="DIN 2014 Bold" panose="020B0504020202020204" pitchFamily="34" charset="77"/>
              <a:ea typeface="DIN 2014 Bold" panose="020B0504020202020204" pitchFamily="34" charset="77"/>
            </a:endParaRPr>
          </a:p>
        </p:txBody>
      </p:sp>
      <p:sp>
        <p:nvSpPr>
          <p:cNvPr id="42" name="TextBox 41">
            <a:extLst>
              <a:ext uri="{FF2B5EF4-FFF2-40B4-BE49-F238E27FC236}">
                <a16:creationId xmlns:a16="http://schemas.microsoft.com/office/drawing/2014/main" id="{7ED731F7-0123-F14F-87B8-57BD4596C78F}"/>
              </a:ext>
            </a:extLst>
          </p:cNvPr>
          <p:cNvSpPr txBox="1"/>
          <p:nvPr userDrawn="1"/>
        </p:nvSpPr>
        <p:spPr>
          <a:xfrm>
            <a:off x="3454619" y="2667253"/>
            <a:ext cx="4185070" cy="292388"/>
          </a:xfrm>
          <a:prstGeom prst="rect">
            <a:avLst/>
          </a:prstGeom>
          <a:noFill/>
        </p:spPr>
        <p:txBody>
          <a:bodyPr wrap="square" rtlCol="0">
            <a:spAutoFit/>
          </a:bodyPr>
          <a:lstStyle/>
          <a:p>
            <a:pPr marL="228594" indent="-228594">
              <a:buFont typeface="+mj-lt"/>
              <a:buAutoNum type="arabicPeriod" startAt="4"/>
            </a:pPr>
            <a:r>
              <a:rPr lang="en-US" sz="1300" b="1" spc="51" dirty="0">
                <a:latin typeface="DIN 2014 Bold" panose="020B0504020202020204" pitchFamily="34" charset="77"/>
                <a:ea typeface="DIN 2014 Bold" panose="020B0504020202020204" pitchFamily="34" charset="77"/>
              </a:rPr>
              <a:t>Develop professional bottom-line requirements</a:t>
            </a:r>
          </a:p>
        </p:txBody>
      </p:sp>
      <p:sp>
        <p:nvSpPr>
          <p:cNvPr id="43" name="TextBox 42">
            <a:extLst>
              <a:ext uri="{FF2B5EF4-FFF2-40B4-BE49-F238E27FC236}">
                <a16:creationId xmlns:a16="http://schemas.microsoft.com/office/drawing/2014/main" id="{86663938-9793-4C4C-B726-46DA562005AF}"/>
              </a:ext>
            </a:extLst>
          </p:cNvPr>
          <p:cNvSpPr txBox="1"/>
          <p:nvPr userDrawn="1"/>
        </p:nvSpPr>
        <p:spPr>
          <a:xfrm>
            <a:off x="3454619" y="2936251"/>
            <a:ext cx="4077626" cy="492443"/>
          </a:xfrm>
          <a:prstGeom prst="rect">
            <a:avLst/>
          </a:prstGeom>
          <a:noFill/>
        </p:spPr>
        <p:txBody>
          <a:bodyPr wrap="square" rtlCol="0">
            <a:spAutoFit/>
          </a:bodyPr>
          <a:lstStyle/>
          <a:p>
            <a:pPr marL="228594" indent="-228594">
              <a:buFont typeface="+mj-lt"/>
              <a:buAutoNum type="arabicPeriod" startAt="5"/>
            </a:pPr>
            <a:r>
              <a:rPr lang="en-US" sz="1300" b="1" spc="51" dirty="0">
                <a:latin typeface="DIN 2014 Bold" panose="020B0504020202020204" pitchFamily="34" charset="77"/>
                <a:ea typeface="DIN 2014 Bold" panose="020B0504020202020204" pitchFamily="34" charset="77"/>
              </a:rPr>
              <a:t>Develop professional trajectory including timeline</a:t>
            </a:r>
          </a:p>
        </p:txBody>
      </p:sp>
      <p:sp>
        <p:nvSpPr>
          <p:cNvPr id="44" name="TextBox 43">
            <a:extLst>
              <a:ext uri="{FF2B5EF4-FFF2-40B4-BE49-F238E27FC236}">
                <a16:creationId xmlns:a16="http://schemas.microsoft.com/office/drawing/2014/main" id="{799901F2-AA11-364F-94F0-B0212F66C9AA}"/>
              </a:ext>
            </a:extLst>
          </p:cNvPr>
          <p:cNvSpPr txBox="1"/>
          <p:nvPr userDrawn="1"/>
        </p:nvSpPr>
        <p:spPr>
          <a:xfrm>
            <a:off x="3454617" y="3405304"/>
            <a:ext cx="4077625" cy="292388"/>
          </a:xfrm>
          <a:prstGeom prst="rect">
            <a:avLst/>
          </a:prstGeom>
          <a:noFill/>
        </p:spPr>
        <p:txBody>
          <a:bodyPr wrap="square" rtlCol="0">
            <a:spAutoFit/>
          </a:bodyPr>
          <a:lstStyle/>
          <a:p>
            <a:pPr marL="228594" indent="-228594">
              <a:buFont typeface="+mj-lt"/>
              <a:buAutoNum type="arabicPeriod" startAt="6"/>
            </a:pPr>
            <a:r>
              <a:rPr lang="en-US" sz="1300" b="1" spc="51" dirty="0">
                <a:latin typeface="DIN 2014 Bold" panose="020B0504020202020204" pitchFamily="34" charset="77"/>
                <a:ea typeface="DIN 2014 Bold" panose="020B0504020202020204" pitchFamily="34" charset="77"/>
              </a:rPr>
              <a:t>Build vision of process for family</a:t>
            </a:r>
          </a:p>
        </p:txBody>
      </p:sp>
      <p:pic>
        <p:nvPicPr>
          <p:cNvPr id="45" name="Picture 44">
            <a:extLst>
              <a:ext uri="{FF2B5EF4-FFF2-40B4-BE49-F238E27FC236}">
                <a16:creationId xmlns:a16="http://schemas.microsoft.com/office/drawing/2014/main" id="{B9523A61-D98C-B74A-80AA-1C1D2B93B1B2}"/>
              </a:ext>
            </a:extLst>
          </p:cNvPr>
          <p:cNvPicPr>
            <a:picLocks noChangeAspect="1"/>
          </p:cNvPicPr>
          <p:nvPr userDrawn="1"/>
        </p:nvPicPr>
        <p:blipFill>
          <a:blip r:embed="rId6"/>
          <a:stretch>
            <a:fillRect/>
          </a:stretch>
        </p:blipFill>
        <p:spPr>
          <a:xfrm>
            <a:off x="565171" y="2127157"/>
            <a:ext cx="2247120" cy="3464772"/>
          </a:xfrm>
          <a:prstGeom prst="rect">
            <a:avLst/>
          </a:prstGeom>
        </p:spPr>
      </p:pic>
      <p:sp>
        <p:nvSpPr>
          <p:cNvPr id="46" name="TextBox 45">
            <a:extLst>
              <a:ext uri="{FF2B5EF4-FFF2-40B4-BE49-F238E27FC236}">
                <a16:creationId xmlns:a16="http://schemas.microsoft.com/office/drawing/2014/main" id="{DE31B120-EC42-F342-A336-D17081ADC2AC}"/>
              </a:ext>
            </a:extLst>
          </p:cNvPr>
          <p:cNvSpPr txBox="1"/>
          <p:nvPr userDrawn="1"/>
        </p:nvSpPr>
        <p:spPr>
          <a:xfrm>
            <a:off x="7079168" y="1030288"/>
            <a:ext cx="2266683" cy="523220"/>
          </a:xfrm>
          <a:prstGeom prst="rect">
            <a:avLst/>
          </a:prstGeom>
          <a:noFill/>
        </p:spPr>
        <p:txBody>
          <a:bodyPr wrap="square" rtlCol="0">
            <a:spAutoFit/>
          </a:bodyPr>
          <a:lstStyle/>
          <a:p>
            <a:pPr algn="ctr"/>
            <a:r>
              <a:rPr lang="en-US" sz="1400" b="1" dirty="0">
                <a:solidFill>
                  <a:schemeClr val="accent3"/>
                </a:solidFill>
                <a:latin typeface="DIN 2014 Bold" panose="020B0504020202020204" pitchFamily="34" charset="77"/>
                <a:ea typeface="DIN 2014 Bold" panose="020B0504020202020204" pitchFamily="34" charset="77"/>
              </a:rPr>
              <a:t>Ongoing</a:t>
            </a:r>
          </a:p>
          <a:p>
            <a:pPr algn="ctr"/>
            <a:r>
              <a:rPr lang="en-US" sz="1400" b="1" dirty="0">
                <a:solidFill>
                  <a:schemeClr val="accent3"/>
                </a:solidFill>
                <a:latin typeface="DIN 2014 Bold" panose="020B0504020202020204" pitchFamily="34" charset="77"/>
                <a:ea typeface="DIN 2014 Bold" panose="020B0504020202020204" pitchFamily="34" charset="77"/>
              </a:rPr>
              <a:t>Processes</a:t>
            </a:r>
          </a:p>
        </p:txBody>
      </p:sp>
      <p:pic>
        <p:nvPicPr>
          <p:cNvPr id="47" name="Picture 46">
            <a:extLst>
              <a:ext uri="{FF2B5EF4-FFF2-40B4-BE49-F238E27FC236}">
                <a16:creationId xmlns:a16="http://schemas.microsoft.com/office/drawing/2014/main" id="{F06F006E-37B7-0241-9A3D-32775EBA3356}"/>
              </a:ext>
            </a:extLst>
          </p:cNvPr>
          <p:cNvPicPr>
            <a:picLocks noChangeAspect="1"/>
          </p:cNvPicPr>
          <p:nvPr userDrawn="1"/>
        </p:nvPicPr>
        <p:blipFill>
          <a:blip r:embed="rId7"/>
          <a:stretch>
            <a:fillRect/>
          </a:stretch>
        </p:blipFill>
        <p:spPr>
          <a:xfrm>
            <a:off x="8058264" y="3665368"/>
            <a:ext cx="396240" cy="548640"/>
          </a:xfrm>
          <a:prstGeom prst="rect">
            <a:avLst/>
          </a:prstGeom>
        </p:spPr>
      </p:pic>
      <p:sp>
        <p:nvSpPr>
          <p:cNvPr id="48" name="TextBox 47">
            <a:extLst>
              <a:ext uri="{FF2B5EF4-FFF2-40B4-BE49-F238E27FC236}">
                <a16:creationId xmlns:a16="http://schemas.microsoft.com/office/drawing/2014/main" id="{3082D845-3A0A-224D-99BD-8E20F296B345}"/>
              </a:ext>
            </a:extLst>
          </p:cNvPr>
          <p:cNvSpPr txBox="1"/>
          <p:nvPr userDrawn="1"/>
        </p:nvSpPr>
        <p:spPr>
          <a:xfrm>
            <a:off x="3454617" y="3674302"/>
            <a:ext cx="4077624" cy="292388"/>
          </a:xfrm>
          <a:prstGeom prst="rect">
            <a:avLst/>
          </a:prstGeom>
          <a:noFill/>
        </p:spPr>
        <p:txBody>
          <a:bodyPr wrap="square" rtlCol="0">
            <a:spAutoFit/>
          </a:bodyPr>
          <a:lstStyle/>
          <a:p>
            <a:pPr marL="228594" indent="-228594">
              <a:buFont typeface="+mj-lt"/>
              <a:buAutoNum type="arabicPeriod" startAt="7"/>
            </a:pPr>
            <a:r>
              <a:rPr lang="en-US" sz="1300" b="1" spc="51" dirty="0">
                <a:latin typeface="DIN 2014 Bold" panose="020B0504020202020204" pitchFamily="34" charset="77"/>
                <a:ea typeface="DIN 2014 Bold" panose="020B0504020202020204" pitchFamily="34" charset="77"/>
              </a:rPr>
              <a:t>Build informed network with family</a:t>
            </a:r>
          </a:p>
        </p:txBody>
      </p:sp>
      <p:sp>
        <p:nvSpPr>
          <p:cNvPr id="49" name="TextBox 48">
            <a:extLst>
              <a:ext uri="{FF2B5EF4-FFF2-40B4-BE49-F238E27FC236}">
                <a16:creationId xmlns:a16="http://schemas.microsoft.com/office/drawing/2014/main" id="{8053AE46-6556-CF46-82BB-F3E7FA5E1A1A}"/>
              </a:ext>
            </a:extLst>
          </p:cNvPr>
          <p:cNvSpPr txBox="1"/>
          <p:nvPr userDrawn="1"/>
        </p:nvSpPr>
        <p:spPr>
          <a:xfrm>
            <a:off x="8875325" y="3670874"/>
            <a:ext cx="3175863" cy="292388"/>
          </a:xfrm>
          <a:prstGeom prst="rect">
            <a:avLst/>
          </a:prstGeom>
          <a:noFill/>
        </p:spPr>
        <p:txBody>
          <a:bodyPr wrap="square" rtlCol="0">
            <a:spAutoFit/>
          </a:bodyPr>
          <a:lstStyle/>
          <a:p>
            <a:r>
              <a:rPr lang="en-US" sz="1300" b="1" spc="-50" baseline="0" dirty="0">
                <a:latin typeface="DIN 2014 Bold" panose="020B0504020202020204" pitchFamily="34" charset="77"/>
                <a:ea typeface="DIN 2014 Bold" panose="020B0504020202020204" pitchFamily="34" charset="77"/>
              </a:rPr>
              <a:t>Family Safety Circles, Network-finding Matrix</a:t>
            </a:r>
          </a:p>
        </p:txBody>
      </p:sp>
      <p:sp>
        <p:nvSpPr>
          <p:cNvPr id="50" name="TextBox 49">
            <a:extLst>
              <a:ext uri="{FF2B5EF4-FFF2-40B4-BE49-F238E27FC236}">
                <a16:creationId xmlns:a16="http://schemas.microsoft.com/office/drawing/2014/main" id="{2117C19C-4565-EC44-9EBC-109FAE26054B}"/>
              </a:ext>
            </a:extLst>
          </p:cNvPr>
          <p:cNvSpPr txBox="1"/>
          <p:nvPr userDrawn="1"/>
        </p:nvSpPr>
        <p:spPr>
          <a:xfrm>
            <a:off x="3454618" y="3943300"/>
            <a:ext cx="4185078" cy="492443"/>
          </a:xfrm>
          <a:prstGeom prst="rect">
            <a:avLst/>
          </a:prstGeom>
          <a:noFill/>
        </p:spPr>
        <p:txBody>
          <a:bodyPr wrap="square" rtlCol="0">
            <a:spAutoFit/>
          </a:bodyPr>
          <a:lstStyle/>
          <a:p>
            <a:pPr marL="228594" indent="-228594">
              <a:buFont typeface="+mj-lt"/>
              <a:buAutoNum type="arabicPeriod" startAt="8"/>
            </a:pPr>
            <a:r>
              <a:rPr lang="en-US" sz="1300" b="1" spc="51" dirty="0">
                <a:latin typeface="DIN 2014 Bold" panose="020B0504020202020204" pitchFamily="34" charset="77"/>
                <a:ea typeface="DIN 2014 Bold" panose="020B0504020202020204" pitchFamily="34" charset="77"/>
              </a:rPr>
              <a:t>Create explanation for children (and everyone else)</a:t>
            </a:r>
          </a:p>
        </p:txBody>
      </p:sp>
      <p:sp>
        <p:nvSpPr>
          <p:cNvPr id="51" name="TextBox 50">
            <a:extLst>
              <a:ext uri="{FF2B5EF4-FFF2-40B4-BE49-F238E27FC236}">
                <a16:creationId xmlns:a16="http://schemas.microsoft.com/office/drawing/2014/main" id="{BD4A32D8-9CDB-274B-B0C0-E18AB8CE6516}"/>
              </a:ext>
            </a:extLst>
          </p:cNvPr>
          <p:cNvSpPr txBox="1"/>
          <p:nvPr userDrawn="1"/>
        </p:nvSpPr>
        <p:spPr>
          <a:xfrm>
            <a:off x="3454618" y="4412353"/>
            <a:ext cx="4185070" cy="1308050"/>
          </a:xfrm>
          <a:prstGeom prst="rect">
            <a:avLst/>
          </a:prstGeom>
          <a:noFill/>
        </p:spPr>
        <p:txBody>
          <a:bodyPr wrap="square" rtlCol="0">
            <a:spAutoFit/>
          </a:bodyPr>
          <a:lstStyle/>
          <a:p>
            <a:pPr marL="228594" indent="-228594">
              <a:buFont typeface="+mj-lt"/>
              <a:buAutoNum type="arabicPeriod" startAt="9"/>
            </a:pPr>
            <a:r>
              <a:rPr lang="en-US" sz="1300" b="1" spc="51" dirty="0">
                <a:latin typeface="DIN 2014 Bold" panose="020B0504020202020204" pitchFamily="34" charset="77"/>
                <a:ea typeface="DIN 2014 Bold" panose="020B0504020202020204" pitchFamily="34" charset="77"/>
              </a:rPr>
              <a:t>Build Safety Plan with parents and network</a:t>
            </a:r>
            <a:br>
              <a:rPr lang="en-US" sz="1300" b="1" spc="51" dirty="0">
                <a:latin typeface="DIN 2014 Bold" panose="020B0504020202020204" pitchFamily="34" charset="77"/>
                <a:ea typeface="DIN 2014 Bold" panose="020B0504020202020204" pitchFamily="34" charset="77"/>
              </a:rPr>
            </a:br>
            <a:r>
              <a:rPr lang="en-AU" sz="1100" dirty="0">
                <a:latin typeface="DIN 2014" panose="020B0504020202020204" pitchFamily="34" charset="77"/>
                <a:ea typeface="DIN 2014" panose="020B0504020202020204" pitchFamily="34" charset="77"/>
              </a:rPr>
              <a:t>Step-by-step process where the professionals lead the family and</a:t>
            </a:r>
            <a:br>
              <a:rPr lang="en-AU" sz="1100" dirty="0">
                <a:latin typeface="DIN 2014" panose="020B0504020202020204" pitchFamily="34" charset="77"/>
                <a:ea typeface="DIN 2014" panose="020B0504020202020204" pitchFamily="34" charset="77"/>
              </a:rPr>
            </a:br>
            <a:r>
              <a:rPr lang="en-AU" sz="1100" dirty="0">
                <a:latin typeface="DIN 2014" panose="020B0504020202020204" pitchFamily="34" charset="77"/>
                <a:ea typeface="DIN 2014" panose="020B0504020202020204" pitchFamily="34" charset="77"/>
              </a:rPr>
              <a:t>network in developing and then demonstrating the plans they will use to ensure the children are safe. Safety planning always involves regular meetings, honouring success, utilising struggles and successively building the plan.</a:t>
            </a:r>
            <a:endParaRPr lang="en-US" sz="1100" dirty="0">
              <a:latin typeface="DIN 2014" panose="020B0504020202020204" pitchFamily="34" charset="77"/>
              <a:ea typeface="DIN 2014" panose="020B0504020202020204" pitchFamily="34" charset="77"/>
            </a:endParaRPr>
          </a:p>
        </p:txBody>
      </p:sp>
      <p:sp>
        <p:nvSpPr>
          <p:cNvPr id="52" name="TextBox 51">
            <a:extLst>
              <a:ext uri="{FF2B5EF4-FFF2-40B4-BE49-F238E27FC236}">
                <a16:creationId xmlns:a16="http://schemas.microsoft.com/office/drawing/2014/main" id="{DC2EF4A3-1F72-6B40-BD09-DF67A1BA000E}"/>
              </a:ext>
            </a:extLst>
          </p:cNvPr>
          <p:cNvSpPr txBox="1"/>
          <p:nvPr userDrawn="1"/>
        </p:nvSpPr>
        <p:spPr>
          <a:xfrm>
            <a:off x="8885206" y="3937671"/>
            <a:ext cx="3165984" cy="292388"/>
          </a:xfrm>
          <a:prstGeom prst="rect">
            <a:avLst/>
          </a:prstGeom>
          <a:noFill/>
        </p:spPr>
        <p:txBody>
          <a:bodyPr wrap="square" rtlCol="0">
            <a:spAutoFit/>
          </a:bodyPr>
          <a:lstStyle/>
          <a:p>
            <a:r>
              <a:rPr lang="en-US" sz="1300" b="1" spc="51" dirty="0">
                <a:latin typeface="DIN 2014 Bold" panose="020B0504020202020204" pitchFamily="34" charset="77"/>
                <a:ea typeface="DIN 2014 Bold" panose="020B0504020202020204" pitchFamily="34" charset="77"/>
              </a:rPr>
              <a:t>Words and Pictures explanation</a:t>
            </a:r>
          </a:p>
        </p:txBody>
      </p:sp>
      <p:sp>
        <p:nvSpPr>
          <p:cNvPr id="53" name="TextBox 52">
            <a:extLst>
              <a:ext uri="{FF2B5EF4-FFF2-40B4-BE49-F238E27FC236}">
                <a16:creationId xmlns:a16="http://schemas.microsoft.com/office/drawing/2014/main" id="{0074005B-B897-7645-A709-6699F2DA81A6}"/>
              </a:ext>
            </a:extLst>
          </p:cNvPr>
          <p:cNvSpPr txBox="1"/>
          <p:nvPr userDrawn="1"/>
        </p:nvSpPr>
        <p:spPr>
          <a:xfrm>
            <a:off x="8877617" y="4402214"/>
            <a:ext cx="3165983" cy="969496"/>
          </a:xfrm>
          <a:prstGeom prst="rect">
            <a:avLst/>
          </a:prstGeom>
          <a:noFill/>
        </p:spPr>
        <p:txBody>
          <a:bodyPr wrap="square" rtlCol="0">
            <a:spAutoFit/>
          </a:bodyPr>
          <a:lstStyle/>
          <a:p>
            <a:r>
              <a:rPr lang="en-US" sz="1300" b="1" spc="51" dirty="0">
                <a:latin typeface="DIN 2014 Bold" panose="020B0504020202020204" pitchFamily="34" charset="77"/>
                <a:ea typeface="DIN 2014 Bold" panose="020B0504020202020204" pitchFamily="34" charset="77"/>
              </a:rPr>
              <a:t>Regular Review Meetings</a:t>
            </a:r>
          </a:p>
          <a:p>
            <a:r>
              <a:rPr lang="en-US" sz="1100" dirty="0">
                <a:latin typeface="DIN 2014" panose="020B0504020202020204" pitchFamily="34" charset="77"/>
                <a:ea typeface="DIN 2014" panose="020B0504020202020204" pitchFamily="34" charset="77"/>
              </a:rPr>
              <a:t>Family and network are given the</a:t>
            </a:r>
            <a:r>
              <a:rPr lang="en-US" sz="1100" baseline="0" dirty="0">
                <a:latin typeface="DIN 2014" panose="020B0504020202020204" pitchFamily="34" charset="77"/>
                <a:ea typeface="DIN 2014" panose="020B0504020202020204" pitchFamily="34" charset="77"/>
              </a:rPr>
              <a:t> </a:t>
            </a:r>
            <a:r>
              <a:rPr lang="en-US" sz="1100" dirty="0">
                <a:latin typeface="DIN 2014" panose="020B0504020202020204" pitchFamily="34" charset="77"/>
                <a:ea typeface="DIN 2014" panose="020B0504020202020204" pitchFamily="34" charset="77"/>
              </a:rPr>
              <a:t>opportunity to fail so they can demonstrate</a:t>
            </a:r>
            <a:r>
              <a:rPr lang="en-US" sz="1100" baseline="0" dirty="0">
                <a:latin typeface="DIN 2014" panose="020B0504020202020204" pitchFamily="34" charset="77"/>
                <a:ea typeface="DIN 2014" panose="020B0504020202020204" pitchFamily="34" charset="77"/>
              </a:rPr>
              <a:t> </a:t>
            </a:r>
            <a:r>
              <a:rPr lang="en-US" sz="1100" dirty="0">
                <a:latin typeface="DIN 2014" panose="020B0504020202020204" pitchFamily="34" charset="77"/>
                <a:ea typeface="DIN 2014" panose="020B0504020202020204" pitchFamily="34" charset="77"/>
              </a:rPr>
              <a:t>success.</a:t>
            </a:r>
            <a:r>
              <a:rPr lang="en-US" sz="1100" baseline="0" dirty="0">
                <a:latin typeface="DIN 2014" panose="020B0504020202020204" pitchFamily="34" charset="77"/>
                <a:ea typeface="DIN 2014" panose="020B0504020202020204" pitchFamily="34" charset="77"/>
              </a:rPr>
              <a:t> </a:t>
            </a:r>
            <a:r>
              <a:rPr lang="en-US" sz="1100" dirty="0">
                <a:latin typeface="DIN 2014" panose="020B0504020202020204" pitchFamily="34" charset="77"/>
                <a:ea typeface="DIN 2014" panose="020B0504020202020204" pitchFamily="34" charset="77"/>
              </a:rPr>
              <a:t>Professionals talk openly about the risks they see and manage this together with the family.</a:t>
            </a:r>
          </a:p>
        </p:txBody>
      </p:sp>
      <p:sp>
        <p:nvSpPr>
          <p:cNvPr id="54" name="TextBox 53">
            <a:extLst>
              <a:ext uri="{FF2B5EF4-FFF2-40B4-BE49-F238E27FC236}">
                <a16:creationId xmlns:a16="http://schemas.microsoft.com/office/drawing/2014/main" id="{F62DC217-0B32-FC45-8A55-E3281D48F140}"/>
              </a:ext>
            </a:extLst>
          </p:cNvPr>
          <p:cNvSpPr txBox="1"/>
          <p:nvPr userDrawn="1"/>
        </p:nvSpPr>
        <p:spPr>
          <a:xfrm>
            <a:off x="3393512" y="5969089"/>
            <a:ext cx="4185071" cy="295466"/>
          </a:xfrm>
          <a:prstGeom prst="rect">
            <a:avLst/>
          </a:prstGeom>
          <a:noFill/>
        </p:spPr>
        <p:txBody>
          <a:bodyPr wrap="square" rtlCol="0">
            <a:spAutoFit/>
          </a:bodyPr>
          <a:lstStyle/>
          <a:p>
            <a:pPr marL="228594" indent="-228594">
              <a:buFont typeface="+mj-lt"/>
              <a:buAutoNum type="arabicPeriod" startAt="11"/>
            </a:pPr>
            <a:r>
              <a:rPr lang="en-US" sz="1320" b="1" spc="51" dirty="0">
                <a:latin typeface="DIN 2014 Bold" panose="020B0504020202020204" pitchFamily="34" charset="77"/>
                <a:ea typeface="DIN 2014 Bold" panose="020B0504020202020204" pitchFamily="34" charset="77"/>
              </a:rPr>
              <a:t> Monitoring by Professionals and network</a:t>
            </a:r>
          </a:p>
        </p:txBody>
      </p:sp>
      <p:sp>
        <p:nvSpPr>
          <p:cNvPr id="55" name="TextBox 54">
            <a:extLst>
              <a:ext uri="{FF2B5EF4-FFF2-40B4-BE49-F238E27FC236}">
                <a16:creationId xmlns:a16="http://schemas.microsoft.com/office/drawing/2014/main" id="{20113B37-28C3-2848-BDAE-8E8A3D5FB759}"/>
              </a:ext>
            </a:extLst>
          </p:cNvPr>
          <p:cNvSpPr txBox="1"/>
          <p:nvPr userDrawn="1"/>
        </p:nvSpPr>
        <p:spPr>
          <a:xfrm>
            <a:off x="3397821" y="5697013"/>
            <a:ext cx="4234406" cy="295466"/>
          </a:xfrm>
          <a:prstGeom prst="rect">
            <a:avLst/>
          </a:prstGeom>
          <a:noFill/>
        </p:spPr>
        <p:txBody>
          <a:bodyPr wrap="square" rtlCol="0">
            <a:spAutoFit/>
          </a:bodyPr>
          <a:lstStyle/>
          <a:p>
            <a:pPr marL="228600" indent="-228600">
              <a:buFont typeface="+mj-lt"/>
              <a:buAutoNum type="arabicPeriod" startAt="10"/>
            </a:pPr>
            <a:r>
              <a:rPr lang="en-US" sz="1320" b="1" spc="50" dirty="0">
                <a:latin typeface="DIN 2014 Bold" panose="020B0504020202020204" pitchFamily="34" charset="77"/>
                <a:ea typeface="DIN 2014 Bold" panose="020B0504020202020204" pitchFamily="34" charset="77"/>
              </a:rPr>
              <a:t> Involve child throughout</a:t>
            </a:r>
          </a:p>
        </p:txBody>
      </p:sp>
      <p:sp>
        <p:nvSpPr>
          <p:cNvPr id="56" name="TextBox 55">
            <a:extLst>
              <a:ext uri="{FF2B5EF4-FFF2-40B4-BE49-F238E27FC236}">
                <a16:creationId xmlns:a16="http://schemas.microsoft.com/office/drawing/2014/main" id="{C8D7E644-79B7-E240-B0D0-4F8BC2AFB6FF}"/>
              </a:ext>
            </a:extLst>
          </p:cNvPr>
          <p:cNvSpPr txBox="1"/>
          <p:nvPr userDrawn="1"/>
        </p:nvSpPr>
        <p:spPr>
          <a:xfrm>
            <a:off x="8882349" y="5697013"/>
            <a:ext cx="3153060" cy="461665"/>
          </a:xfrm>
          <a:prstGeom prst="rect">
            <a:avLst/>
          </a:prstGeom>
          <a:noFill/>
        </p:spPr>
        <p:txBody>
          <a:bodyPr wrap="square" rtlCol="0">
            <a:spAutoFit/>
          </a:bodyPr>
          <a:lstStyle/>
          <a:p>
            <a:r>
              <a:rPr lang="en-US" sz="1300" b="1" spc="51" dirty="0">
                <a:latin typeface="DIN 2014 Bold" panose="020B0504020202020204" pitchFamily="34" charset="77"/>
                <a:ea typeface="DIN 2014 Bold" panose="020B0504020202020204" pitchFamily="34" charset="77"/>
              </a:rPr>
              <a:t>Safety Journal, Safety Object</a:t>
            </a:r>
          </a:p>
          <a:p>
            <a:r>
              <a:rPr lang="en-US" sz="1100" dirty="0">
                <a:latin typeface="DIN 2014" panose="020B0504020202020204" pitchFamily="34" charset="77"/>
                <a:ea typeface="DIN 2014" panose="020B0504020202020204" pitchFamily="34" charset="77"/>
              </a:rPr>
              <a:t>Practice Rehearsals of Rules</a:t>
            </a:r>
          </a:p>
        </p:txBody>
      </p:sp>
      <p:sp>
        <p:nvSpPr>
          <p:cNvPr id="57" name="TextBox 56">
            <a:extLst>
              <a:ext uri="{FF2B5EF4-FFF2-40B4-BE49-F238E27FC236}">
                <a16:creationId xmlns:a16="http://schemas.microsoft.com/office/drawing/2014/main" id="{5D20AFB6-B4F0-3049-96B3-D5150A7D7AAE}"/>
              </a:ext>
            </a:extLst>
          </p:cNvPr>
          <p:cNvSpPr txBox="1"/>
          <p:nvPr userDrawn="1"/>
        </p:nvSpPr>
        <p:spPr>
          <a:xfrm>
            <a:off x="3394933" y="6241161"/>
            <a:ext cx="4185074" cy="295466"/>
          </a:xfrm>
          <a:prstGeom prst="rect">
            <a:avLst/>
          </a:prstGeom>
          <a:noFill/>
        </p:spPr>
        <p:txBody>
          <a:bodyPr wrap="square" rtlCol="0">
            <a:spAutoFit/>
          </a:bodyPr>
          <a:lstStyle/>
          <a:p>
            <a:pPr marL="228594" indent="-228594">
              <a:buFont typeface="+mj-lt"/>
              <a:buAutoNum type="arabicPeriod" startAt="12"/>
            </a:pPr>
            <a:r>
              <a:rPr lang="en-US" sz="1320" b="1" spc="51" dirty="0">
                <a:latin typeface="DIN 2014 Bold" panose="020B0504020202020204" pitchFamily="34" charset="77"/>
                <a:ea typeface="DIN 2014 Bold" panose="020B0504020202020204" pitchFamily="34" charset="77"/>
              </a:rPr>
              <a:t> Create final child-centred Safety Plan</a:t>
            </a:r>
          </a:p>
        </p:txBody>
      </p:sp>
      <p:sp>
        <p:nvSpPr>
          <p:cNvPr id="58" name="TextBox 57">
            <a:extLst>
              <a:ext uri="{FF2B5EF4-FFF2-40B4-BE49-F238E27FC236}">
                <a16:creationId xmlns:a16="http://schemas.microsoft.com/office/drawing/2014/main" id="{CC5D01B6-8AA8-9B49-909D-10E3355165C1}"/>
              </a:ext>
            </a:extLst>
          </p:cNvPr>
          <p:cNvSpPr txBox="1"/>
          <p:nvPr userDrawn="1"/>
        </p:nvSpPr>
        <p:spPr>
          <a:xfrm>
            <a:off x="8880762" y="6242700"/>
            <a:ext cx="3170426" cy="292388"/>
          </a:xfrm>
          <a:prstGeom prst="rect">
            <a:avLst/>
          </a:prstGeom>
          <a:noFill/>
        </p:spPr>
        <p:txBody>
          <a:bodyPr wrap="square" rtlCol="0">
            <a:spAutoFit/>
          </a:bodyPr>
          <a:lstStyle/>
          <a:p>
            <a:r>
              <a:rPr lang="en-US" sz="1300" b="1" spc="51" dirty="0">
                <a:latin typeface="DIN 2014 Bold" panose="020B0504020202020204" pitchFamily="34" charset="77"/>
                <a:ea typeface="DIN 2014 Bold" panose="020B0504020202020204" pitchFamily="34" charset="77"/>
              </a:rPr>
              <a:t>Child-focused Safety Plan</a:t>
            </a:r>
          </a:p>
        </p:txBody>
      </p:sp>
      <p:sp>
        <p:nvSpPr>
          <p:cNvPr id="59" name="Rectangle 58">
            <a:extLst>
              <a:ext uri="{FF2B5EF4-FFF2-40B4-BE49-F238E27FC236}">
                <a16:creationId xmlns:a16="http://schemas.microsoft.com/office/drawing/2014/main" id="{A8B8154F-1ED1-9A45-8F2F-870EB410D1B6}"/>
              </a:ext>
            </a:extLst>
          </p:cNvPr>
          <p:cNvSpPr/>
          <p:nvPr userDrawn="1"/>
        </p:nvSpPr>
        <p:spPr>
          <a:xfrm>
            <a:off x="0" y="2"/>
            <a:ext cx="12192000" cy="476967"/>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numCol="1" rtlCol="0" anchor="ctr"/>
          <a:lstStyle/>
          <a:p>
            <a:pPr algn="ctr"/>
            <a:endParaRPr lang="en-US" sz="1351"/>
          </a:p>
        </p:txBody>
      </p:sp>
      <p:sp>
        <p:nvSpPr>
          <p:cNvPr id="60" name="Rectangle 59">
            <a:extLst>
              <a:ext uri="{FF2B5EF4-FFF2-40B4-BE49-F238E27FC236}">
                <a16:creationId xmlns:a16="http://schemas.microsoft.com/office/drawing/2014/main" id="{EB31B592-F648-F945-B1E1-7A6611356DE3}"/>
              </a:ext>
            </a:extLst>
          </p:cNvPr>
          <p:cNvSpPr/>
          <p:nvPr userDrawn="1"/>
        </p:nvSpPr>
        <p:spPr>
          <a:xfrm>
            <a:off x="0" y="477306"/>
            <a:ext cx="12192000" cy="470263"/>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a:p>
        </p:txBody>
      </p:sp>
      <p:sp>
        <p:nvSpPr>
          <p:cNvPr id="61" name="TextBox 60">
            <a:extLst>
              <a:ext uri="{FF2B5EF4-FFF2-40B4-BE49-F238E27FC236}">
                <a16:creationId xmlns:a16="http://schemas.microsoft.com/office/drawing/2014/main" id="{CF9F44FB-3B38-3447-8252-5B1C99500656}"/>
              </a:ext>
            </a:extLst>
          </p:cNvPr>
          <p:cNvSpPr txBox="1"/>
          <p:nvPr userDrawn="1"/>
        </p:nvSpPr>
        <p:spPr>
          <a:xfrm>
            <a:off x="2527652" y="46416"/>
            <a:ext cx="7125789" cy="461665"/>
          </a:xfrm>
          <a:prstGeom prst="rect">
            <a:avLst/>
          </a:prstGeom>
          <a:noFill/>
        </p:spPr>
        <p:txBody>
          <a:bodyPr wrap="square" rtlCol="0">
            <a:spAutoFit/>
          </a:bodyPr>
          <a:lstStyle/>
          <a:p>
            <a:pPr algn="ctr"/>
            <a:r>
              <a:rPr lang="en-US" sz="2400" b="1" dirty="0">
                <a:solidFill>
                  <a:schemeClr val="bg1"/>
                </a:solidFill>
                <a:latin typeface="DIN 2014 Bold" panose="020B0504020202020204" pitchFamily="34" charset="77"/>
                <a:ea typeface="DIN 2014 Bold" panose="020B0504020202020204" pitchFamily="34" charset="77"/>
              </a:rPr>
              <a:t>SAFETY PLANNING ROADMAP</a:t>
            </a:r>
          </a:p>
        </p:txBody>
      </p:sp>
      <p:sp>
        <p:nvSpPr>
          <p:cNvPr id="62" name="TextBox 61">
            <a:extLst>
              <a:ext uri="{FF2B5EF4-FFF2-40B4-BE49-F238E27FC236}">
                <a16:creationId xmlns:a16="http://schemas.microsoft.com/office/drawing/2014/main" id="{4C2C0C9D-8489-6843-9624-A97F9150CAA6}"/>
              </a:ext>
            </a:extLst>
          </p:cNvPr>
          <p:cNvSpPr txBox="1"/>
          <p:nvPr userDrawn="1"/>
        </p:nvSpPr>
        <p:spPr>
          <a:xfrm>
            <a:off x="937535" y="575570"/>
            <a:ext cx="1454184" cy="338554"/>
          </a:xfrm>
          <a:prstGeom prst="rect">
            <a:avLst/>
          </a:prstGeom>
          <a:noFill/>
        </p:spPr>
        <p:txBody>
          <a:bodyPr wrap="square" rtlCol="0">
            <a:spAutoFit/>
          </a:bodyPr>
          <a:lstStyle/>
          <a:p>
            <a:pPr algn="ctr"/>
            <a:r>
              <a:rPr lang="en-US" sz="1600" b="1" dirty="0">
                <a:latin typeface="DIN 2014 Bold" panose="020B0504020202020204" pitchFamily="34" charset="77"/>
                <a:ea typeface="DIN 2014 Bold" panose="020B0504020202020204" pitchFamily="34" charset="77"/>
              </a:rPr>
              <a:t>WHAT</a:t>
            </a:r>
          </a:p>
        </p:txBody>
      </p:sp>
      <p:sp>
        <p:nvSpPr>
          <p:cNvPr id="63" name="TextBox 62">
            <a:extLst>
              <a:ext uri="{FF2B5EF4-FFF2-40B4-BE49-F238E27FC236}">
                <a16:creationId xmlns:a16="http://schemas.microsoft.com/office/drawing/2014/main" id="{14979B85-C441-5148-A45E-8A70FAB27FBD}"/>
              </a:ext>
            </a:extLst>
          </p:cNvPr>
          <p:cNvSpPr txBox="1"/>
          <p:nvPr userDrawn="1"/>
        </p:nvSpPr>
        <p:spPr>
          <a:xfrm>
            <a:off x="5381923" y="458661"/>
            <a:ext cx="1454184" cy="507831"/>
          </a:xfrm>
          <a:prstGeom prst="rect">
            <a:avLst/>
          </a:prstGeom>
          <a:noFill/>
        </p:spPr>
        <p:txBody>
          <a:bodyPr wrap="square" rtlCol="0">
            <a:spAutoFit/>
          </a:bodyPr>
          <a:lstStyle/>
          <a:p>
            <a:pPr algn="ctr"/>
            <a:r>
              <a:rPr lang="en-US" sz="1600" b="1" dirty="0">
                <a:latin typeface="DIN 2014 Bold" panose="020B0504020202020204" pitchFamily="34" charset="77"/>
                <a:ea typeface="DIN 2014 Bold" panose="020B0504020202020204" pitchFamily="34" charset="77"/>
              </a:rPr>
              <a:t>HOW</a:t>
            </a:r>
          </a:p>
          <a:p>
            <a:pPr algn="ctr"/>
            <a:r>
              <a:rPr lang="en-US" sz="1100" dirty="0">
                <a:latin typeface="DIN 2014" panose="020B0504020202020204" pitchFamily="34" charset="77"/>
                <a:ea typeface="DIN 2014" panose="020B0504020202020204" pitchFamily="34" charset="77"/>
              </a:rPr>
              <a:t>(STEPS)</a:t>
            </a:r>
          </a:p>
        </p:txBody>
      </p:sp>
      <p:sp>
        <p:nvSpPr>
          <p:cNvPr id="64" name="TextBox 63">
            <a:extLst>
              <a:ext uri="{FF2B5EF4-FFF2-40B4-BE49-F238E27FC236}">
                <a16:creationId xmlns:a16="http://schemas.microsoft.com/office/drawing/2014/main" id="{EDAF3459-CCF5-5D4F-884C-0D2D92EBF16C}"/>
              </a:ext>
            </a:extLst>
          </p:cNvPr>
          <p:cNvSpPr txBox="1"/>
          <p:nvPr userDrawn="1"/>
        </p:nvSpPr>
        <p:spPr>
          <a:xfrm>
            <a:off x="9802235" y="448837"/>
            <a:ext cx="1454184" cy="507831"/>
          </a:xfrm>
          <a:prstGeom prst="rect">
            <a:avLst/>
          </a:prstGeom>
          <a:noFill/>
        </p:spPr>
        <p:txBody>
          <a:bodyPr wrap="square" rtlCol="0">
            <a:spAutoFit/>
          </a:bodyPr>
          <a:lstStyle/>
          <a:p>
            <a:pPr algn="ctr"/>
            <a:r>
              <a:rPr lang="en-US" sz="1600" b="1" dirty="0">
                <a:latin typeface="DIN 2014 Bold" panose="020B0504020202020204" pitchFamily="34" charset="77"/>
                <a:ea typeface="DIN 2014 Bold" panose="020B0504020202020204" pitchFamily="34" charset="77"/>
              </a:rPr>
              <a:t>TOOLS</a:t>
            </a:r>
          </a:p>
          <a:p>
            <a:pPr algn="ctr"/>
            <a:r>
              <a:rPr lang="en-US" sz="1100" dirty="0">
                <a:latin typeface="DIN 2014" panose="020B0504020202020204" pitchFamily="34" charset="77"/>
                <a:ea typeface="DIN 2014" panose="020B0504020202020204" pitchFamily="34" charset="77"/>
              </a:rPr>
              <a:t>(METHODS)</a:t>
            </a:r>
          </a:p>
        </p:txBody>
      </p:sp>
      <p:sp>
        <p:nvSpPr>
          <p:cNvPr id="65" name="TextBox 64">
            <a:extLst>
              <a:ext uri="{FF2B5EF4-FFF2-40B4-BE49-F238E27FC236}">
                <a16:creationId xmlns:a16="http://schemas.microsoft.com/office/drawing/2014/main" id="{D003F10E-641A-484D-B191-67BADF1CE46D}"/>
              </a:ext>
            </a:extLst>
          </p:cNvPr>
          <p:cNvSpPr txBox="1"/>
          <p:nvPr userDrawn="1"/>
        </p:nvSpPr>
        <p:spPr>
          <a:xfrm>
            <a:off x="282793" y="1224360"/>
            <a:ext cx="2751093" cy="784830"/>
          </a:xfrm>
          <a:prstGeom prst="rect">
            <a:avLst/>
          </a:prstGeom>
          <a:noFill/>
        </p:spPr>
        <p:txBody>
          <a:bodyPr wrap="square" rtlCol="0">
            <a:spAutoFit/>
          </a:bodyPr>
          <a:lstStyle/>
          <a:p>
            <a:pPr algn="ctr"/>
            <a:r>
              <a:rPr lang="en-US" sz="1200" b="1" dirty="0">
                <a:latin typeface="DIN 2014 Bold" panose="020B0504020202020204" pitchFamily="34" charset="77"/>
                <a:ea typeface="DIN 2014 Bold" panose="020B0504020202020204" pitchFamily="34" charset="77"/>
              </a:rPr>
              <a:t>DANGER STATEMENTS</a:t>
            </a:r>
          </a:p>
          <a:p>
            <a:pPr algn="ctr"/>
            <a:r>
              <a:rPr lang="en-US" sz="1100" b="1" dirty="0">
                <a:latin typeface="DIN 2014 Bold" panose="020B0504020202020204" pitchFamily="34" charset="77"/>
                <a:ea typeface="DIN 2014 Bold" panose="020B0504020202020204" pitchFamily="34" charset="77"/>
              </a:rPr>
              <a:t>What</a:t>
            </a:r>
            <a:r>
              <a:rPr lang="en-US" sz="1100" dirty="0">
                <a:latin typeface="DIN 2014" panose="020B0504020202020204" pitchFamily="34" charset="77"/>
                <a:ea typeface="DIN 2014" panose="020B0504020202020204" pitchFamily="34" charset="77"/>
              </a:rPr>
              <a:t> Children’s Services is worried will</a:t>
            </a:r>
          </a:p>
          <a:p>
            <a:pPr algn="ctr"/>
            <a:r>
              <a:rPr lang="en-US" sz="1100" dirty="0">
                <a:latin typeface="DIN 2014" panose="020B0504020202020204" pitchFamily="34" charset="77"/>
                <a:ea typeface="DIN 2014" panose="020B0504020202020204" pitchFamily="34" charset="77"/>
              </a:rPr>
              <a:t>happen to the child if nothing changes </a:t>
            </a:r>
          </a:p>
          <a:p>
            <a:pPr algn="ctr"/>
            <a:r>
              <a:rPr lang="en-US" sz="1100" dirty="0">
                <a:latin typeface="DIN 2014" panose="020B0504020202020204" pitchFamily="34" charset="77"/>
                <a:ea typeface="DIN 2014" panose="020B0504020202020204" pitchFamily="34" charset="77"/>
              </a:rPr>
              <a:t>(the problem that has to be solved)</a:t>
            </a:r>
          </a:p>
        </p:txBody>
      </p:sp>
      <p:sp>
        <p:nvSpPr>
          <p:cNvPr id="66" name="TextBox 65">
            <a:extLst>
              <a:ext uri="{FF2B5EF4-FFF2-40B4-BE49-F238E27FC236}">
                <a16:creationId xmlns:a16="http://schemas.microsoft.com/office/drawing/2014/main" id="{CB241E68-05D6-B849-A690-933599FB6BF5}"/>
              </a:ext>
            </a:extLst>
          </p:cNvPr>
          <p:cNvSpPr txBox="1"/>
          <p:nvPr userDrawn="1"/>
        </p:nvSpPr>
        <p:spPr>
          <a:xfrm>
            <a:off x="195807" y="5713879"/>
            <a:ext cx="3026203" cy="784830"/>
          </a:xfrm>
          <a:prstGeom prst="rect">
            <a:avLst/>
          </a:prstGeom>
          <a:noFill/>
        </p:spPr>
        <p:txBody>
          <a:bodyPr wrap="square" rtlCol="0">
            <a:spAutoFit/>
          </a:bodyPr>
          <a:lstStyle/>
          <a:p>
            <a:pPr algn="ctr"/>
            <a:r>
              <a:rPr lang="en-US" sz="1200" b="1" dirty="0">
                <a:latin typeface="DIN 2014 Bold" panose="020B0504020202020204" pitchFamily="34" charset="77"/>
                <a:ea typeface="DIN 2014 Bold" panose="020B0504020202020204" pitchFamily="34" charset="77"/>
              </a:rPr>
              <a:t>SAFETY GOALS</a:t>
            </a:r>
          </a:p>
          <a:p>
            <a:pPr algn="ctr"/>
            <a:r>
              <a:rPr lang="en-US" sz="1100" b="1" dirty="0">
                <a:latin typeface="DIN 2014 Bold" panose="020B0504020202020204" pitchFamily="34" charset="77"/>
                <a:ea typeface="DIN 2014 Bold" panose="020B0504020202020204" pitchFamily="34" charset="77"/>
              </a:rPr>
              <a:t>What</a:t>
            </a:r>
            <a:r>
              <a:rPr lang="en-US" sz="1100" dirty="0">
                <a:latin typeface="DIN 2014" panose="020B0504020202020204" pitchFamily="34" charset="77"/>
                <a:ea typeface="DIN 2014" panose="020B0504020202020204" pitchFamily="34" charset="77"/>
              </a:rPr>
              <a:t> Children’s Services needs to see</a:t>
            </a:r>
          </a:p>
          <a:p>
            <a:pPr algn="ctr"/>
            <a:r>
              <a:rPr lang="en-US" sz="1100" dirty="0">
                <a:latin typeface="DIN 2014" panose="020B0504020202020204" pitchFamily="34" charset="77"/>
                <a:ea typeface="DIN 2014" panose="020B0504020202020204" pitchFamily="34" charset="77"/>
              </a:rPr>
              <a:t>to know the child is safe and they can </a:t>
            </a:r>
          </a:p>
          <a:p>
            <a:pPr algn="ctr"/>
            <a:r>
              <a:rPr lang="en-US" sz="1100" dirty="0">
                <a:latin typeface="DIN 2014" panose="020B0504020202020204" pitchFamily="34" charset="77"/>
                <a:ea typeface="DIN 2014" panose="020B0504020202020204" pitchFamily="34" charset="77"/>
              </a:rPr>
              <a:t>close the case (not services)</a:t>
            </a:r>
          </a:p>
        </p:txBody>
      </p:sp>
      <p:sp>
        <p:nvSpPr>
          <p:cNvPr id="67" name="TextBox 66">
            <a:extLst>
              <a:ext uri="{FF2B5EF4-FFF2-40B4-BE49-F238E27FC236}">
                <a16:creationId xmlns:a16="http://schemas.microsoft.com/office/drawing/2014/main" id="{09BDB9C2-65F2-7F42-B9E8-C8299F861BE8}"/>
              </a:ext>
            </a:extLst>
          </p:cNvPr>
          <p:cNvSpPr txBox="1"/>
          <p:nvPr userDrawn="1"/>
        </p:nvSpPr>
        <p:spPr>
          <a:xfrm>
            <a:off x="3454617" y="1321650"/>
            <a:ext cx="4077619" cy="292388"/>
          </a:xfrm>
          <a:prstGeom prst="rect">
            <a:avLst/>
          </a:prstGeom>
          <a:noFill/>
        </p:spPr>
        <p:txBody>
          <a:bodyPr wrap="square" rtlCol="0">
            <a:spAutoFit/>
          </a:bodyPr>
          <a:lstStyle/>
          <a:p>
            <a:pPr marL="228594" indent="-228594">
              <a:buFont typeface="+mj-lt"/>
              <a:buAutoNum type="arabicPeriod"/>
            </a:pPr>
            <a:r>
              <a:rPr lang="en-US" sz="1300" b="1" spc="51" dirty="0">
                <a:latin typeface="DIN 2014 Bold" panose="020B0504020202020204" pitchFamily="34" charset="77"/>
                <a:ea typeface="DIN 2014 Bold" panose="020B0504020202020204" pitchFamily="34" charset="77"/>
              </a:rPr>
              <a:t>Preparations with Professionals</a:t>
            </a:r>
          </a:p>
        </p:txBody>
      </p:sp>
      <p:pic>
        <p:nvPicPr>
          <p:cNvPr id="68" name="Picture 67">
            <a:extLst>
              <a:ext uri="{FF2B5EF4-FFF2-40B4-BE49-F238E27FC236}">
                <a16:creationId xmlns:a16="http://schemas.microsoft.com/office/drawing/2014/main" id="{0E604A33-5B78-6241-9E9C-938F4A72A70E}"/>
              </a:ext>
            </a:extLst>
          </p:cNvPr>
          <p:cNvPicPr>
            <a:picLocks noChangeAspect="1"/>
          </p:cNvPicPr>
          <p:nvPr userDrawn="1"/>
        </p:nvPicPr>
        <p:blipFill>
          <a:blip r:embed="rId8"/>
          <a:stretch>
            <a:fillRect/>
          </a:stretch>
        </p:blipFill>
        <p:spPr>
          <a:xfrm>
            <a:off x="7970651" y="4248503"/>
            <a:ext cx="640080" cy="955040"/>
          </a:xfrm>
          <a:prstGeom prst="rect">
            <a:avLst/>
          </a:prstGeom>
        </p:spPr>
      </p:pic>
      <p:cxnSp>
        <p:nvCxnSpPr>
          <p:cNvPr id="69" name="Straight Connector 68">
            <a:extLst>
              <a:ext uri="{FF2B5EF4-FFF2-40B4-BE49-F238E27FC236}">
                <a16:creationId xmlns:a16="http://schemas.microsoft.com/office/drawing/2014/main" id="{33618106-DD36-784C-AA09-126115C170BD}"/>
              </a:ext>
            </a:extLst>
          </p:cNvPr>
          <p:cNvCxnSpPr>
            <a:cxnSpLocks/>
          </p:cNvCxnSpPr>
          <p:nvPr userDrawn="1"/>
        </p:nvCxnSpPr>
        <p:spPr>
          <a:xfrm>
            <a:off x="3393512" y="947568"/>
            <a:ext cx="0" cy="5910432"/>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70" name="Straight Connector 69">
            <a:extLst>
              <a:ext uri="{FF2B5EF4-FFF2-40B4-BE49-F238E27FC236}">
                <a16:creationId xmlns:a16="http://schemas.microsoft.com/office/drawing/2014/main" id="{64BFADBF-0794-7F46-9FF1-00DB6D15DA73}"/>
              </a:ext>
            </a:extLst>
          </p:cNvPr>
          <p:cNvCxnSpPr>
            <a:cxnSpLocks/>
          </p:cNvCxnSpPr>
          <p:nvPr userDrawn="1"/>
        </p:nvCxnSpPr>
        <p:spPr>
          <a:xfrm>
            <a:off x="8796497" y="928763"/>
            <a:ext cx="0" cy="5910432"/>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71" name="TextBox 70">
            <a:extLst>
              <a:ext uri="{FF2B5EF4-FFF2-40B4-BE49-F238E27FC236}">
                <a16:creationId xmlns:a16="http://schemas.microsoft.com/office/drawing/2014/main" id="{3FE3ADC8-0B65-F143-AFD0-5D6776AF8A87}"/>
              </a:ext>
            </a:extLst>
          </p:cNvPr>
          <p:cNvSpPr txBox="1"/>
          <p:nvPr userDrawn="1"/>
        </p:nvSpPr>
        <p:spPr>
          <a:xfrm>
            <a:off x="8870851" y="2942779"/>
            <a:ext cx="3165984" cy="292388"/>
          </a:xfrm>
          <a:prstGeom prst="rect">
            <a:avLst/>
          </a:prstGeom>
          <a:noFill/>
        </p:spPr>
        <p:txBody>
          <a:bodyPr wrap="square" rtlCol="0">
            <a:spAutoFit/>
          </a:bodyPr>
          <a:lstStyle/>
          <a:p>
            <a:r>
              <a:rPr lang="en-US" sz="1300" b="1" spc="51" dirty="0">
                <a:latin typeface="DIN 2014 Bold" panose="020B0504020202020204" pitchFamily="34" charset="77"/>
                <a:ea typeface="DIN 2014 Bold" panose="020B0504020202020204" pitchFamily="34" charset="77"/>
              </a:rPr>
              <a:t>Signs of Safety Trajectory &amp; Timeline</a:t>
            </a:r>
          </a:p>
        </p:txBody>
      </p:sp>
      <p:sp>
        <p:nvSpPr>
          <p:cNvPr id="72" name="TextBox 71">
            <a:extLst>
              <a:ext uri="{FF2B5EF4-FFF2-40B4-BE49-F238E27FC236}">
                <a16:creationId xmlns:a16="http://schemas.microsoft.com/office/drawing/2014/main" id="{676AC2EA-1CC5-CA41-8185-43D1E8DAECD1}"/>
              </a:ext>
            </a:extLst>
          </p:cNvPr>
          <p:cNvSpPr txBox="1"/>
          <p:nvPr userDrawn="1"/>
        </p:nvSpPr>
        <p:spPr>
          <a:xfrm>
            <a:off x="-307928" y="6659373"/>
            <a:ext cx="4023360" cy="215444"/>
          </a:xfrm>
          <a:prstGeom prst="rect">
            <a:avLst/>
          </a:prstGeom>
          <a:noFill/>
        </p:spPr>
        <p:txBody>
          <a:bodyPr wrap="square" rtlCol="0">
            <a:spAutoFit/>
          </a:bodyPr>
          <a:lstStyle/>
          <a:p>
            <a:pPr algn="ctr"/>
            <a:r>
              <a:rPr lang="en-US" sz="800" dirty="0">
                <a:latin typeface="DIN 2014 Narrow Light" panose="020B0406020202020204" pitchFamily="34" charset="77"/>
                <a:ea typeface="DIN 2014 Narrow Light" panose="020B0406020202020204" pitchFamily="34" charset="77"/>
              </a:rPr>
              <a:t>© 2020 Elia International Ltd</a:t>
            </a:r>
          </a:p>
        </p:txBody>
      </p:sp>
    </p:spTree>
    <p:extLst>
      <p:ext uri="{BB962C8B-B14F-4D97-AF65-F5344CB8AC3E}">
        <p14:creationId xmlns:p14="http://schemas.microsoft.com/office/powerpoint/2010/main" val="953685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5"/>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46"/>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6"/>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7"/>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47"/>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68"/>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38"/>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67"/>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39"/>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40"/>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grpId="0" nodeType="clickEffect">
                                  <p:stCondLst>
                                    <p:cond delay="0"/>
                                  </p:stCondLst>
                                  <p:childTnLst>
                                    <p:set>
                                      <p:cBhvr>
                                        <p:cTn id="48" dur="1" fill="hold">
                                          <p:stCondLst>
                                            <p:cond delay="0"/>
                                          </p:stCondLst>
                                        </p:cTn>
                                        <p:tgtEl>
                                          <p:spTgt spid="41"/>
                                        </p:tgtEl>
                                        <p:attrNameLst>
                                          <p:attrName>style.visibility</p:attrName>
                                        </p:attrNameLst>
                                      </p:cBhvr>
                                      <p:to>
                                        <p:strVal val="visible"/>
                                      </p:to>
                                    </p:set>
                                  </p:childTnLst>
                                </p:cTn>
                              </p:par>
                            </p:childTnLst>
                          </p:cTn>
                        </p:par>
                      </p:childTnLst>
                    </p:cTn>
                  </p:par>
                  <p:par>
                    <p:cTn id="49" fill="hold">
                      <p:stCondLst>
                        <p:cond delay="indefinite"/>
                      </p:stCondLst>
                      <p:childTnLst>
                        <p:par>
                          <p:cTn id="50" fill="hold">
                            <p:stCondLst>
                              <p:cond delay="0"/>
                            </p:stCondLst>
                            <p:childTnLst>
                              <p:par>
                                <p:cTn id="51" presetID="1" presetClass="entr" presetSubtype="0" fill="hold" grpId="0" nodeType="clickEffect">
                                  <p:stCondLst>
                                    <p:cond delay="0"/>
                                  </p:stCondLst>
                                  <p:childTnLst>
                                    <p:set>
                                      <p:cBhvr>
                                        <p:cTn id="52" dur="1" fill="hold">
                                          <p:stCondLst>
                                            <p:cond delay="0"/>
                                          </p:stCondLst>
                                        </p:cTn>
                                        <p:tgtEl>
                                          <p:spTgt spid="42"/>
                                        </p:tgtEl>
                                        <p:attrNameLst>
                                          <p:attrName>style.visibility</p:attrName>
                                        </p:attrNameLst>
                                      </p:cBhvr>
                                      <p:to>
                                        <p:strVal val="visible"/>
                                      </p:to>
                                    </p:set>
                                  </p:childTnLst>
                                </p:cTn>
                              </p:par>
                            </p:childTnLst>
                          </p:cTn>
                        </p:par>
                      </p:childTnLst>
                    </p:cTn>
                  </p:par>
                  <p:par>
                    <p:cTn id="53" fill="hold">
                      <p:stCondLst>
                        <p:cond delay="indefinite"/>
                      </p:stCondLst>
                      <p:childTnLst>
                        <p:par>
                          <p:cTn id="54" fill="hold">
                            <p:stCondLst>
                              <p:cond delay="0"/>
                            </p:stCondLst>
                            <p:childTnLst>
                              <p:par>
                                <p:cTn id="55" presetID="1" presetClass="entr" presetSubtype="0" fill="hold" grpId="0" nodeType="clickEffect">
                                  <p:stCondLst>
                                    <p:cond delay="0"/>
                                  </p:stCondLst>
                                  <p:childTnLst>
                                    <p:set>
                                      <p:cBhvr>
                                        <p:cTn id="56" dur="1" fill="hold">
                                          <p:stCondLst>
                                            <p:cond delay="0"/>
                                          </p:stCondLst>
                                        </p:cTn>
                                        <p:tgtEl>
                                          <p:spTgt spid="43"/>
                                        </p:tgtEl>
                                        <p:attrNameLst>
                                          <p:attrName>style.visibility</p:attrName>
                                        </p:attrNameLst>
                                      </p:cBhvr>
                                      <p:to>
                                        <p:strVal val="visible"/>
                                      </p:to>
                                    </p:set>
                                  </p:childTnLst>
                                </p:cTn>
                              </p:par>
                            </p:childTnLst>
                          </p:cTn>
                        </p:par>
                      </p:childTnLst>
                    </p:cTn>
                  </p:par>
                  <p:par>
                    <p:cTn id="57" fill="hold">
                      <p:stCondLst>
                        <p:cond delay="indefinite"/>
                      </p:stCondLst>
                      <p:childTnLst>
                        <p:par>
                          <p:cTn id="58" fill="hold">
                            <p:stCondLst>
                              <p:cond delay="0"/>
                            </p:stCondLst>
                            <p:childTnLst>
                              <p:par>
                                <p:cTn id="59" presetID="1" presetClass="entr" presetSubtype="0" fill="hold" grpId="0" nodeType="clickEffect">
                                  <p:stCondLst>
                                    <p:cond delay="0"/>
                                  </p:stCondLst>
                                  <p:childTnLst>
                                    <p:set>
                                      <p:cBhvr>
                                        <p:cTn id="60" dur="1" fill="hold">
                                          <p:stCondLst>
                                            <p:cond delay="0"/>
                                          </p:stCondLst>
                                        </p:cTn>
                                        <p:tgtEl>
                                          <p:spTgt spid="71"/>
                                        </p:tgtEl>
                                        <p:attrNameLst>
                                          <p:attrName>style.visibility</p:attrName>
                                        </p:attrNameLst>
                                      </p:cBhvr>
                                      <p:to>
                                        <p:strVal val="visible"/>
                                      </p:to>
                                    </p:set>
                                  </p:childTnLst>
                                </p:cTn>
                              </p:par>
                            </p:childTnLst>
                          </p:cTn>
                        </p:par>
                      </p:childTnLst>
                    </p:cTn>
                  </p:par>
                  <p:par>
                    <p:cTn id="61" fill="hold">
                      <p:stCondLst>
                        <p:cond delay="indefinite"/>
                      </p:stCondLst>
                      <p:childTnLst>
                        <p:par>
                          <p:cTn id="62" fill="hold">
                            <p:stCondLst>
                              <p:cond delay="0"/>
                            </p:stCondLst>
                            <p:childTnLst>
                              <p:par>
                                <p:cTn id="63" presetID="1" presetClass="entr" presetSubtype="0" fill="hold" grpId="0" nodeType="clickEffect">
                                  <p:stCondLst>
                                    <p:cond delay="0"/>
                                  </p:stCondLst>
                                  <p:childTnLst>
                                    <p:set>
                                      <p:cBhvr>
                                        <p:cTn id="64" dur="1" fill="hold">
                                          <p:stCondLst>
                                            <p:cond delay="0"/>
                                          </p:stCondLst>
                                        </p:cTn>
                                        <p:tgtEl>
                                          <p:spTgt spid="44"/>
                                        </p:tgtEl>
                                        <p:attrNameLst>
                                          <p:attrName>style.visibility</p:attrName>
                                        </p:attrNameLst>
                                      </p:cBhvr>
                                      <p:to>
                                        <p:strVal val="visible"/>
                                      </p:to>
                                    </p:set>
                                  </p:childTnLst>
                                </p:cTn>
                              </p:par>
                            </p:childTnLst>
                          </p:cTn>
                        </p:par>
                      </p:childTnLst>
                    </p:cTn>
                  </p:par>
                  <p:par>
                    <p:cTn id="65" fill="hold">
                      <p:stCondLst>
                        <p:cond delay="indefinite"/>
                      </p:stCondLst>
                      <p:childTnLst>
                        <p:par>
                          <p:cTn id="66" fill="hold">
                            <p:stCondLst>
                              <p:cond delay="0"/>
                            </p:stCondLst>
                            <p:childTnLst>
                              <p:par>
                                <p:cTn id="67" presetID="1" presetClass="entr" presetSubtype="0" fill="hold" grpId="0" nodeType="clickEffect">
                                  <p:stCondLst>
                                    <p:cond delay="0"/>
                                  </p:stCondLst>
                                  <p:childTnLst>
                                    <p:set>
                                      <p:cBhvr>
                                        <p:cTn id="68" dur="1" fill="hold">
                                          <p:stCondLst>
                                            <p:cond delay="0"/>
                                          </p:stCondLst>
                                        </p:cTn>
                                        <p:tgtEl>
                                          <p:spTgt spid="48"/>
                                        </p:tgtEl>
                                        <p:attrNameLst>
                                          <p:attrName>style.visibility</p:attrName>
                                        </p:attrNameLst>
                                      </p:cBhvr>
                                      <p:to>
                                        <p:strVal val="visible"/>
                                      </p:to>
                                    </p:set>
                                  </p:childTnLst>
                                </p:cTn>
                              </p:par>
                            </p:childTnLst>
                          </p:cTn>
                        </p:par>
                      </p:childTnLst>
                    </p:cTn>
                  </p:par>
                  <p:par>
                    <p:cTn id="69" fill="hold">
                      <p:stCondLst>
                        <p:cond delay="indefinite"/>
                      </p:stCondLst>
                      <p:childTnLst>
                        <p:par>
                          <p:cTn id="70" fill="hold">
                            <p:stCondLst>
                              <p:cond delay="0"/>
                            </p:stCondLst>
                            <p:childTnLst>
                              <p:par>
                                <p:cTn id="71" presetID="1" presetClass="entr" presetSubtype="0" fill="hold" grpId="0" nodeType="clickEffect">
                                  <p:stCondLst>
                                    <p:cond delay="0"/>
                                  </p:stCondLst>
                                  <p:childTnLst>
                                    <p:set>
                                      <p:cBhvr>
                                        <p:cTn id="72" dur="1" fill="hold">
                                          <p:stCondLst>
                                            <p:cond delay="0"/>
                                          </p:stCondLst>
                                        </p:cTn>
                                        <p:tgtEl>
                                          <p:spTgt spid="49"/>
                                        </p:tgtEl>
                                        <p:attrNameLst>
                                          <p:attrName>style.visibility</p:attrName>
                                        </p:attrNameLst>
                                      </p:cBhvr>
                                      <p:to>
                                        <p:strVal val="visible"/>
                                      </p:to>
                                    </p:set>
                                  </p:childTnLst>
                                </p:cTn>
                              </p:par>
                            </p:childTnLst>
                          </p:cTn>
                        </p:par>
                      </p:childTnLst>
                    </p:cTn>
                  </p:par>
                  <p:par>
                    <p:cTn id="73" fill="hold">
                      <p:stCondLst>
                        <p:cond delay="indefinite"/>
                      </p:stCondLst>
                      <p:childTnLst>
                        <p:par>
                          <p:cTn id="74" fill="hold">
                            <p:stCondLst>
                              <p:cond delay="0"/>
                            </p:stCondLst>
                            <p:childTnLst>
                              <p:par>
                                <p:cTn id="75" presetID="1" presetClass="entr" presetSubtype="0" fill="hold" grpId="0" nodeType="clickEffect">
                                  <p:stCondLst>
                                    <p:cond delay="0"/>
                                  </p:stCondLst>
                                  <p:childTnLst>
                                    <p:set>
                                      <p:cBhvr>
                                        <p:cTn id="76" dur="1" fill="hold">
                                          <p:stCondLst>
                                            <p:cond delay="0"/>
                                          </p:stCondLst>
                                        </p:cTn>
                                        <p:tgtEl>
                                          <p:spTgt spid="50"/>
                                        </p:tgtEl>
                                        <p:attrNameLst>
                                          <p:attrName>style.visibility</p:attrName>
                                        </p:attrNameLst>
                                      </p:cBhvr>
                                      <p:to>
                                        <p:strVal val="visible"/>
                                      </p:to>
                                    </p:set>
                                  </p:childTnLst>
                                </p:cTn>
                              </p:par>
                            </p:childTnLst>
                          </p:cTn>
                        </p:par>
                      </p:childTnLst>
                    </p:cTn>
                  </p:par>
                  <p:par>
                    <p:cTn id="77" fill="hold">
                      <p:stCondLst>
                        <p:cond delay="indefinite"/>
                      </p:stCondLst>
                      <p:childTnLst>
                        <p:par>
                          <p:cTn id="78" fill="hold">
                            <p:stCondLst>
                              <p:cond delay="0"/>
                            </p:stCondLst>
                            <p:childTnLst>
                              <p:par>
                                <p:cTn id="79" presetID="1" presetClass="entr" presetSubtype="0" fill="hold" grpId="0" nodeType="clickEffect">
                                  <p:stCondLst>
                                    <p:cond delay="0"/>
                                  </p:stCondLst>
                                  <p:childTnLst>
                                    <p:set>
                                      <p:cBhvr>
                                        <p:cTn id="80" dur="1" fill="hold">
                                          <p:stCondLst>
                                            <p:cond delay="0"/>
                                          </p:stCondLst>
                                        </p:cTn>
                                        <p:tgtEl>
                                          <p:spTgt spid="52"/>
                                        </p:tgtEl>
                                        <p:attrNameLst>
                                          <p:attrName>style.visibility</p:attrName>
                                        </p:attrNameLst>
                                      </p:cBhvr>
                                      <p:to>
                                        <p:strVal val="visible"/>
                                      </p:to>
                                    </p:set>
                                  </p:childTnLst>
                                </p:cTn>
                              </p:par>
                            </p:childTnLst>
                          </p:cTn>
                        </p:par>
                      </p:childTnLst>
                    </p:cTn>
                  </p:par>
                  <p:par>
                    <p:cTn id="81" fill="hold">
                      <p:stCondLst>
                        <p:cond delay="indefinite"/>
                      </p:stCondLst>
                      <p:childTnLst>
                        <p:par>
                          <p:cTn id="82" fill="hold">
                            <p:stCondLst>
                              <p:cond delay="0"/>
                            </p:stCondLst>
                            <p:childTnLst>
                              <p:par>
                                <p:cTn id="83" presetID="1" presetClass="entr" presetSubtype="0" fill="hold" grpId="0" nodeType="clickEffect">
                                  <p:stCondLst>
                                    <p:cond delay="0"/>
                                  </p:stCondLst>
                                  <p:childTnLst>
                                    <p:set>
                                      <p:cBhvr>
                                        <p:cTn id="84" dur="1" fill="hold">
                                          <p:stCondLst>
                                            <p:cond delay="0"/>
                                          </p:stCondLst>
                                        </p:cTn>
                                        <p:tgtEl>
                                          <p:spTgt spid="51"/>
                                        </p:tgtEl>
                                        <p:attrNameLst>
                                          <p:attrName>style.visibility</p:attrName>
                                        </p:attrNameLst>
                                      </p:cBhvr>
                                      <p:to>
                                        <p:strVal val="visible"/>
                                      </p:to>
                                    </p:set>
                                  </p:childTnLst>
                                </p:cTn>
                              </p:par>
                            </p:childTnLst>
                          </p:cTn>
                        </p:par>
                      </p:childTnLst>
                    </p:cTn>
                  </p:par>
                  <p:par>
                    <p:cTn id="85" fill="hold">
                      <p:stCondLst>
                        <p:cond delay="indefinite"/>
                      </p:stCondLst>
                      <p:childTnLst>
                        <p:par>
                          <p:cTn id="86" fill="hold">
                            <p:stCondLst>
                              <p:cond delay="0"/>
                            </p:stCondLst>
                            <p:childTnLst>
                              <p:par>
                                <p:cTn id="87" presetID="1" presetClass="entr" presetSubtype="0" fill="hold" grpId="0" nodeType="clickEffect">
                                  <p:stCondLst>
                                    <p:cond delay="0"/>
                                  </p:stCondLst>
                                  <p:childTnLst>
                                    <p:set>
                                      <p:cBhvr>
                                        <p:cTn id="88" dur="1" fill="hold">
                                          <p:stCondLst>
                                            <p:cond delay="0"/>
                                          </p:stCondLst>
                                        </p:cTn>
                                        <p:tgtEl>
                                          <p:spTgt spid="53"/>
                                        </p:tgtEl>
                                        <p:attrNameLst>
                                          <p:attrName>style.visibility</p:attrName>
                                        </p:attrNameLst>
                                      </p:cBhvr>
                                      <p:to>
                                        <p:strVal val="visible"/>
                                      </p:to>
                                    </p:set>
                                  </p:childTnLst>
                                </p:cTn>
                              </p:par>
                            </p:childTnLst>
                          </p:cTn>
                        </p:par>
                      </p:childTnLst>
                    </p:cTn>
                  </p:par>
                  <p:par>
                    <p:cTn id="89" fill="hold">
                      <p:stCondLst>
                        <p:cond delay="indefinite"/>
                      </p:stCondLst>
                      <p:childTnLst>
                        <p:par>
                          <p:cTn id="90" fill="hold">
                            <p:stCondLst>
                              <p:cond delay="0"/>
                            </p:stCondLst>
                            <p:childTnLst>
                              <p:par>
                                <p:cTn id="91" presetID="1" presetClass="entr" presetSubtype="0" fill="hold" grpId="0" nodeType="clickEffect">
                                  <p:stCondLst>
                                    <p:cond delay="0"/>
                                  </p:stCondLst>
                                  <p:childTnLst>
                                    <p:set>
                                      <p:cBhvr>
                                        <p:cTn id="92" dur="1" fill="hold">
                                          <p:stCondLst>
                                            <p:cond delay="0"/>
                                          </p:stCondLst>
                                        </p:cTn>
                                        <p:tgtEl>
                                          <p:spTgt spid="55"/>
                                        </p:tgtEl>
                                        <p:attrNameLst>
                                          <p:attrName>style.visibility</p:attrName>
                                        </p:attrNameLst>
                                      </p:cBhvr>
                                      <p:to>
                                        <p:strVal val="visible"/>
                                      </p:to>
                                    </p:set>
                                  </p:childTnLst>
                                </p:cTn>
                              </p:par>
                            </p:childTnLst>
                          </p:cTn>
                        </p:par>
                      </p:childTnLst>
                    </p:cTn>
                  </p:par>
                  <p:par>
                    <p:cTn id="93" fill="hold">
                      <p:stCondLst>
                        <p:cond delay="indefinite"/>
                      </p:stCondLst>
                      <p:childTnLst>
                        <p:par>
                          <p:cTn id="94" fill="hold">
                            <p:stCondLst>
                              <p:cond delay="0"/>
                            </p:stCondLst>
                            <p:childTnLst>
                              <p:par>
                                <p:cTn id="95" presetID="1" presetClass="entr" presetSubtype="0" fill="hold" grpId="0" nodeType="clickEffect">
                                  <p:stCondLst>
                                    <p:cond delay="0"/>
                                  </p:stCondLst>
                                  <p:childTnLst>
                                    <p:set>
                                      <p:cBhvr>
                                        <p:cTn id="96" dur="1" fill="hold">
                                          <p:stCondLst>
                                            <p:cond delay="0"/>
                                          </p:stCondLst>
                                        </p:cTn>
                                        <p:tgtEl>
                                          <p:spTgt spid="56"/>
                                        </p:tgtEl>
                                        <p:attrNameLst>
                                          <p:attrName>style.visibility</p:attrName>
                                        </p:attrNameLst>
                                      </p:cBhvr>
                                      <p:to>
                                        <p:strVal val="visible"/>
                                      </p:to>
                                    </p:set>
                                  </p:childTnLst>
                                </p:cTn>
                              </p:par>
                            </p:childTnLst>
                          </p:cTn>
                        </p:par>
                      </p:childTnLst>
                    </p:cTn>
                  </p:par>
                  <p:par>
                    <p:cTn id="97" fill="hold">
                      <p:stCondLst>
                        <p:cond delay="indefinite"/>
                      </p:stCondLst>
                      <p:childTnLst>
                        <p:par>
                          <p:cTn id="98" fill="hold">
                            <p:stCondLst>
                              <p:cond delay="0"/>
                            </p:stCondLst>
                            <p:childTnLst>
                              <p:par>
                                <p:cTn id="99" presetID="1" presetClass="entr" presetSubtype="0" fill="hold" grpId="0" nodeType="clickEffect">
                                  <p:stCondLst>
                                    <p:cond delay="0"/>
                                  </p:stCondLst>
                                  <p:childTnLst>
                                    <p:set>
                                      <p:cBhvr>
                                        <p:cTn id="100" dur="1" fill="hold">
                                          <p:stCondLst>
                                            <p:cond delay="0"/>
                                          </p:stCondLst>
                                        </p:cTn>
                                        <p:tgtEl>
                                          <p:spTgt spid="54"/>
                                        </p:tgtEl>
                                        <p:attrNameLst>
                                          <p:attrName>style.visibility</p:attrName>
                                        </p:attrNameLst>
                                      </p:cBhvr>
                                      <p:to>
                                        <p:strVal val="visible"/>
                                      </p:to>
                                    </p:set>
                                  </p:childTnLst>
                                </p:cTn>
                              </p:par>
                            </p:childTnLst>
                          </p:cTn>
                        </p:par>
                      </p:childTnLst>
                    </p:cTn>
                  </p:par>
                  <p:par>
                    <p:cTn id="101" fill="hold">
                      <p:stCondLst>
                        <p:cond delay="indefinite"/>
                      </p:stCondLst>
                      <p:childTnLst>
                        <p:par>
                          <p:cTn id="102" fill="hold">
                            <p:stCondLst>
                              <p:cond delay="0"/>
                            </p:stCondLst>
                            <p:childTnLst>
                              <p:par>
                                <p:cTn id="103" presetID="1" presetClass="entr" presetSubtype="0" fill="hold" grpId="0" nodeType="clickEffect">
                                  <p:stCondLst>
                                    <p:cond delay="0"/>
                                  </p:stCondLst>
                                  <p:childTnLst>
                                    <p:set>
                                      <p:cBhvr>
                                        <p:cTn id="104" dur="1" fill="hold">
                                          <p:stCondLst>
                                            <p:cond delay="0"/>
                                          </p:stCondLst>
                                        </p:cTn>
                                        <p:tgtEl>
                                          <p:spTgt spid="57"/>
                                        </p:tgtEl>
                                        <p:attrNameLst>
                                          <p:attrName>style.visibility</p:attrName>
                                        </p:attrNameLst>
                                      </p:cBhvr>
                                      <p:to>
                                        <p:strVal val="visible"/>
                                      </p:to>
                                    </p:set>
                                  </p:childTnLst>
                                </p:cTn>
                              </p:par>
                            </p:childTnLst>
                          </p:cTn>
                        </p:par>
                      </p:childTnLst>
                    </p:cTn>
                  </p:par>
                  <p:par>
                    <p:cTn id="105" fill="hold">
                      <p:stCondLst>
                        <p:cond delay="indefinite"/>
                      </p:stCondLst>
                      <p:childTnLst>
                        <p:par>
                          <p:cTn id="106" fill="hold">
                            <p:stCondLst>
                              <p:cond delay="0"/>
                            </p:stCondLst>
                            <p:childTnLst>
                              <p:par>
                                <p:cTn id="107" presetID="1" presetClass="entr" presetSubtype="0" fill="hold" grpId="0" nodeType="clickEffect">
                                  <p:stCondLst>
                                    <p:cond delay="0"/>
                                  </p:stCondLst>
                                  <p:childTnLst>
                                    <p:set>
                                      <p:cBhvr>
                                        <p:cTn id="108" dur="1" fill="hold">
                                          <p:stCondLst>
                                            <p:cond delay="0"/>
                                          </p:stCondLst>
                                        </p:cTn>
                                        <p:tgtEl>
                                          <p:spTgt spid="5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40" grpId="0"/>
      <p:bldP spid="41" grpId="0"/>
      <p:bldP spid="42" grpId="0"/>
      <p:bldP spid="43" grpId="0"/>
      <p:bldP spid="44" grpId="0"/>
      <p:bldP spid="46" grpId="0"/>
      <p:bldP spid="48" grpId="0"/>
      <p:bldP spid="49" grpId="0"/>
      <p:bldP spid="50" grpId="0"/>
      <p:bldP spid="51" grpId="0"/>
      <p:bldP spid="52" grpId="0"/>
      <p:bldP spid="53" grpId="0"/>
      <p:bldP spid="54" grpId="0"/>
      <p:bldP spid="55" grpId="0"/>
      <p:bldP spid="56" grpId="0"/>
      <p:bldP spid="57" grpId="0"/>
      <p:bldP spid="58" grpId="0"/>
      <p:bldP spid="67" grpId="0"/>
      <p:bldP spid="71" grpId="0"/>
    </p:bldLst>
  </p:timing>
  <p:extLst>
    <p:ext uri="{DCECCB84-F9BA-43D5-87BE-67443E8EF086}">
      <p15:sldGuideLst xmlns:p15="http://schemas.microsoft.com/office/powerpoint/2012/main">
        <p15:guide id="1" pos="5654" userDrawn="1">
          <p15:clr>
            <a:srgbClr val="FBAE40"/>
          </p15:clr>
        </p15:guide>
        <p15:guide id="2" pos="2389" userDrawn="1">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Knowledge Bank Slide">
    <p:spTree>
      <p:nvGrpSpPr>
        <p:cNvPr id="1" name=""/>
        <p:cNvGrpSpPr/>
        <p:nvPr/>
      </p:nvGrpSpPr>
      <p:grpSpPr>
        <a:xfrm>
          <a:off x="0" y="0"/>
          <a:ext cx="0" cy="0"/>
          <a:chOff x="0" y="0"/>
          <a:chExt cx="0" cy="0"/>
        </a:xfrm>
      </p:grpSpPr>
      <p:pic>
        <p:nvPicPr>
          <p:cNvPr id="5" name="Picture 4" descr="A close up of a logo&#10;&#10;Description automatically generated">
            <a:extLst>
              <a:ext uri="{FF2B5EF4-FFF2-40B4-BE49-F238E27FC236}">
                <a16:creationId xmlns:a16="http://schemas.microsoft.com/office/drawing/2014/main" id="{3F2DDDF6-CE39-DE4C-85B0-6DC1B7020071}"/>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39496854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Social Media Slide">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156B82F3-833F-0549-864E-F8319D0C7627}"/>
              </a:ext>
            </a:extLst>
          </p:cNvPr>
          <p:cNvSpPr txBox="1">
            <a:spLocks/>
          </p:cNvSpPr>
          <p:nvPr userDrawn="1"/>
        </p:nvSpPr>
        <p:spPr>
          <a:xfrm>
            <a:off x="2909599" y="2711881"/>
            <a:ext cx="9037074" cy="133191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b="1" i="0" kern="1200">
                <a:solidFill>
                  <a:schemeClr val="tx1">
                    <a:lumMod val="85000"/>
                    <a:lumOff val="15000"/>
                  </a:schemeClr>
                </a:solidFill>
                <a:latin typeface="NexusSans-Bold" pitchFamily="2" charset="77"/>
                <a:ea typeface="+mj-ea"/>
                <a:cs typeface="+mj-cs"/>
              </a:defRPr>
            </a:lvl1pPr>
          </a:lstStyle>
          <a:p>
            <a:r>
              <a:rPr lang="en-US" sz="4400" b="1" i="0" dirty="0">
                <a:solidFill>
                  <a:srgbClr val="1B75BC"/>
                </a:solidFill>
                <a:latin typeface="Nexus Sans Pro" panose="02000503030000020003" pitchFamily="2" charset="77"/>
              </a:rPr>
              <a:t>Facebook</a:t>
            </a:r>
            <a:br>
              <a:rPr lang="en-US" sz="4400" b="1" i="0" dirty="0">
                <a:latin typeface="Nexus Sans Pro" panose="02000503030000020003" pitchFamily="2" charset="77"/>
              </a:rPr>
            </a:br>
            <a:r>
              <a:rPr lang="en-US" sz="4400" b="1" i="0" dirty="0" err="1">
                <a:solidFill>
                  <a:srgbClr val="F58229"/>
                </a:solidFill>
                <a:latin typeface="Nexus Sans Pro" panose="02000503030000020003" pitchFamily="2" charset="77"/>
              </a:rPr>
              <a:t>www.facebook.com</a:t>
            </a:r>
            <a:r>
              <a:rPr lang="en-US" sz="4400" b="1" i="0" dirty="0">
                <a:solidFill>
                  <a:srgbClr val="F58229"/>
                </a:solidFill>
                <a:latin typeface="Nexus Sans Pro" panose="02000503030000020003" pitchFamily="2" charset="77"/>
              </a:rPr>
              <a:t>/</a:t>
            </a:r>
            <a:r>
              <a:rPr lang="en-US" sz="4400" b="1" i="0" dirty="0" err="1">
                <a:solidFill>
                  <a:srgbClr val="F58229"/>
                </a:solidFill>
                <a:latin typeface="Nexus Sans Pro" panose="02000503030000020003" pitchFamily="2" charset="77"/>
              </a:rPr>
              <a:t>SignsOfSafety</a:t>
            </a:r>
            <a:endParaRPr lang="en-AU" sz="4400" b="1" i="0" dirty="0">
              <a:solidFill>
                <a:srgbClr val="F58229"/>
              </a:solidFill>
              <a:latin typeface="Nexus Sans Pro" panose="02000503030000020003" pitchFamily="2" charset="77"/>
            </a:endParaRPr>
          </a:p>
        </p:txBody>
      </p:sp>
      <p:sp>
        <p:nvSpPr>
          <p:cNvPr id="8" name="Title 1">
            <a:extLst>
              <a:ext uri="{FF2B5EF4-FFF2-40B4-BE49-F238E27FC236}">
                <a16:creationId xmlns:a16="http://schemas.microsoft.com/office/drawing/2014/main" id="{2B9C186F-F259-E84F-B842-313C5AF420B6}"/>
              </a:ext>
            </a:extLst>
          </p:cNvPr>
          <p:cNvSpPr txBox="1">
            <a:spLocks/>
          </p:cNvSpPr>
          <p:nvPr userDrawn="1"/>
        </p:nvSpPr>
        <p:spPr>
          <a:xfrm>
            <a:off x="2901852" y="4434426"/>
            <a:ext cx="8442616" cy="133191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b="1" i="0" kern="1200">
                <a:solidFill>
                  <a:schemeClr val="tx1">
                    <a:lumMod val="85000"/>
                    <a:lumOff val="15000"/>
                  </a:schemeClr>
                </a:solidFill>
                <a:latin typeface="NexusSans-Bold" pitchFamily="2" charset="77"/>
                <a:ea typeface="+mj-ea"/>
                <a:cs typeface="+mj-cs"/>
              </a:defRPr>
            </a:lvl1pPr>
          </a:lstStyle>
          <a:p>
            <a:r>
              <a:rPr lang="en-US" sz="4400" b="1" i="0" dirty="0">
                <a:solidFill>
                  <a:srgbClr val="1B75BC"/>
                </a:solidFill>
                <a:latin typeface="Nexus Sans Pro" panose="02000503030000020003" pitchFamily="2" charset="77"/>
              </a:rPr>
              <a:t>Twitter</a:t>
            </a:r>
            <a:br>
              <a:rPr lang="en-US" sz="4400" b="1" i="0" dirty="0">
                <a:latin typeface="Nexus Sans Pro" panose="02000503030000020003" pitchFamily="2" charset="77"/>
              </a:rPr>
            </a:br>
            <a:r>
              <a:rPr lang="en-US" sz="4400" b="1" i="0" dirty="0">
                <a:solidFill>
                  <a:srgbClr val="F58229"/>
                </a:solidFill>
                <a:latin typeface="Nexus Sans Pro" panose="02000503030000020003" pitchFamily="2" charset="77"/>
              </a:rPr>
              <a:t>@</a:t>
            </a:r>
            <a:r>
              <a:rPr lang="en-US" sz="4400" b="1" i="0" dirty="0" err="1">
                <a:solidFill>
                  <a:srgbClr val="F58229"/>
                </a:solidFill>
                <a:latin typeface="Nexus Sans Pro" panose="02000503030000020003" pitchFamily="2" charset="77"/>
              </a:rPr>
              <a:t>signsofsafety</a:t>
            </a:r>
            <a:endParaRPr lang="en-AU" sz="4400" b="1" i="0" dirty="0">
              <a:solidFill>
                <a:srgbClr val="F58229"/>
              </a:solidFill>
              <a:latin typeface="Nexus Sans Pro" panose="02000503030000020003" pitchFamily="2" charset="77"/>
            </a:endParaRPr>
          </a:p>
        </p:txBody>
      </p:sp>
      <p:sp>
        <p:nvSpPr>
          <p:cNvPr id="10" name="Title 1">
            <a:extLst>
              <a:ext uri="{FF2B5EF4-FFF2-40B4-BE49-F238E27FC236}">
                <a16:creationId xmlns:a16="http://schemas.microsoft.com/office/drawing/2014/main" id="{8C709E8F-29D5-6E48-8534-054C6B1DE134}"/>
              </a:ext>
            </a:extLst>
          </p:cNvPr>
          <p:cNvSpPr txBox="1">
            <a:spLocks/>
          </p:cNvSpPr>
          <p:nvPr userDrawn="1"/>
        </p:nvSpPr>
        <p:spPr>
          <a:xfrm>
            <a:off x="2905725" y="989337"/>
            <a:ext cx="8442616" cy="133191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b="1" i="0" kern="1200">
                <a:solidFill>
                  <a:schemeClr val="tx1">
                    <a:lumMod val="85000"/>
                    <a:lumOff val="15000"/>
                  </a:schemeClr>
                </a:solidFill>
                <a:latin typeface="NexusSans-Bold" pitchFamily="2" charset="77"/>
                <a:ea typeface="+mj-ea"/>
                <a:cs typeface="+mj-cs"/>
              </a:defRPr>
            </a:lvl1pPr>
          </a:lstStyle>
          <a:p>
            <a:r>
              <a:rPr lang="en-US" sz="4400" b="1" i="0" dirty="0">
                <a:solidFill>
                  <a:srgbClr val="1B75BC"/>
                </a:solidFill>
                <a:latin typeface="Nexus Sans Pro" panose="02000503030000020003" pitchFamily="2" charset="77"/>
              </a:rPr>
              <a:t>Website</a:t>
            </a:r>
            <a:br>
              <a:rPr lang="en-US" sz="4400" b="1" i="0" dirty="0">
                <a:latin typeface="Nexus Sans Pro" panose="02000503030000020003" pitchFamily="2" charset="77"/>
              </a:rPr>
            </a:br>
            <a:r>
              <a:rPr lang="en-US" sz="4400" b="1" i="0" dirty="0" err="1">
                <a:solidFill>
                  <a:srgbClr val="F58229"/>
                </a:solidFill>
                <a:latin typeface="Nexus Sans Pro" panose="02000503030000020003" pitchFamily="2" charset="77"/>
              </a:rPr>
              <a:t>www.signsofsafety.net</a:t>
            </a:r>
            <a:endParaRPr lang="en-AU" sz="4400" b="1" i="0" dirty="0">
              <a:solidFill>
                <a:srgbClr val="F58229"/>
              </a:solidFill>
              <a:latin typeface="Nexus Sans Pro" panose="02000503030000020003" pitchFamily="2" charset="77"/>
            </a:endParaRPr>
          </a:p>
        </p:txBody>
      </p:sp>
    </p:spTree>
    <p:extLst>
      <p:ext uri="{BB962C8B-B14F-4D97-AF65-F5344CB8AC3E}">
        <p14:creationId xmlns:p14="http://schemas.microsoft.com/office/powerpoint/2010/main" val="83671914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2020 International Signs of Safety Gathering Promo Slide">
    <p:spTree>
      <p:nvGrpSpPr>
        <p:cNvPr id="1" name=""/>
        <p:cNvGrpSpPr/>
        <p:nvPr/>
      </p:nvGrpSpPr>
      <p:grpSpPr>
        <a:xfrm>
          <a:off x="0" y="0"/>
          <a:ext cx="0" cy="0"/>
          <a:chOff x="0" y="0"/>
          <a:chExt cx="0" cy="0"/>
        </a:xfrm>
      </p:grpSpPr>
      <p:pic>
        <p:nvPicPr>
          <p:cNvPr id="4" name="Picture 3" descr="A large body of water with a city in the background&#10;&#10;Description automatically generated">
            <a:extLst>
              <a:ext uri="{FF2B5EF4-FFF2-40B4-BE49-F238E27FC236}">
                <a16:creationId xmlns:a16="http://schemas.microsoft.com/office/drawing/2014/main" id="{AC8A0399-0C7C-EE41-A3FE-403D01E5E80C}"/>
              </a:ext>
            </a:extLst>
          </p:cNvPr>
          <p:cNvPicPr>
            <a:picLocks noChangeAspect="1"/>
          </p:cNvPicPr>
          <p:nvPr userDrawn="1"/>
        </p:nvPicPr>
        <p:blipFill>
          <a:blip r:embed="rId2"/>
          <a:stretch>
            <a:fillRect/>
          </a:stretch>
        </p:blipFill>
        <p:spPr>
          <a:xfrm>
            <a:off x="0" y="701"/>
            <a:ext cx="12192000" cy="6856598"/>
          </a:xfrm>
          <a:prstGeom prst="rect">
            <a:avLst/>
          </a:prstGeom>
        </p:spPr>
      </p:pic>
    </p:spTree>
    <p:extLst>
      <p:ext uri="{BB962C8B-B14F-4D97-AF65-F5344CB8AC3E}">
        <p14:creationId xmlns:p14="http://schemas.microsoft.com/office/powerpoint/2010/main" val="390176476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preserve="1" userDrawn="1">
  <p:cSld name="SE Three Column Layout with analysis categories, scaling question and scale footer (animated)">
    <p:spTree>
      <p:nvGrpSpPr>
        <p:cNvPr id="1" name=""/>
        <p:cNvGrpSpPr/>
        <p:nvPr/>
      </p:nvGrpSpPr>
      <p:grpSpPr>
        <a:xfrm>
          <a:off x="0" y="0"/>
          <a:ext cx="0" cy="0"/>
          <a:chOff x="0" y="0"/>
          <a:chExt cx="0" cy="0"/>
        </a:xfrm>
      </p:grpSpPr>
      <p:cxnSp>
        <p:nvCxnSpPr>
          <p:cNvPr id="22" name="Straight Connector 21">
            <a:extLst>
              <a:ext uri="{FF2B5EF4-FFF2-40B4-BE49-F238E27FC236}">
                <a16:creationId xmlns:a16="http://schemas.microsoft.com/office/drawing/2014/main" id="{96BAAD54-0D4A-424D-B5B2-EC4A938C64D4}"/>
              </a:ext>
            </a:extLst>
          </p:cNvPr>
          <p:cNvCxnSpPr>
            <a:cxnSpLocks/>
          </p:cNvCxnSpPr>
          <p:nvPr userDrawn="1"/>
        </p:nvCxnSpPr>
        <p:spPr>
          <a:xfrm>
            <a:off x="4078800" y="625475"/>
            <a:ext cx="0" cy="4367842"/>
          </a:xfrm>
          <a:prstGeom prst="line">
            <a:avLst/>
          </a:prstGeom>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4A5E419C-32A2-1948-A56A-E9E3F0370FD5}"/>
              </a:ext>
            </a:extLst>
          </p:cNvPr>
          <p:cNvCxnSpPr>
            <a:cxnSpLocks/>
          </p:cNvCxnSpPr>
          <p:nvPr userDrawn="1"/>
        </p:nvCxnSpPr>
        <p:spPr>
          <a:xfrm>
            <a:off x="8163439" y="625475"/>
            <a:ext cx="0" cy="4387850"/>
          </a:xfrm>
          <a:prstGeom prst="line">
            <a:avLst/>
          </a:prstGeom>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37E63311-E07A-834C-8DAA-92B69AFA316A}"/>
              </a:ext>
            </a:extLst>
          </p:cNvPr>
          <p:cNvCxnSpPr/>
          <p:nvPr userDrawn="1"/>
        </p:nvCxnSpPr>
        <p:spPr>
          <a:xfrm>
            <a:off x="0" y="635431"/>
            <a:ext cx="12240000" cy="0"/>
          </a:xfrm>
          <a:prstGeom prst="line">
            <a:avLst/>
          </a:prstGeom>
        </p:spPr>
        <p:style>
          <a:lnRef idx="1">
            <a:schemeClr val="accent1"/>
          </a:lnRef>
          <a:fillRef idx="0">
            <a:schemeClr val="accent1"/>
          </a:fillRef>
          <a:effectRef idx="0">
            <a:schemeClr val="accent1"/>
          </a:effectRef>
          <a:fontRef idx="minor">
            <a:schemeClr val="tx1"/>
          </a:fontRef>
        </p:style>
      </p:cxnSp>
      <p:pic>
        <p:nvPicPr>
          <p:cNvPr id="9" name="Picture 8" descr="A close up of a logo&#10;&#10;Description automatically generated">
            <a:extLst>
              <a:ext uri="{FF2B5EF4-FFF2-40B4-BE49-F238E27FC236}">
                <a16:creationId xmlns:a16="http://schemas.microsoft.com/office/drawing/2014/main" id="{8BF34DCD-40D7-174E-BCF7-759581301F57}"/>
              </a:ext>
            </a:extLst>
          </p:cNvPr>
          <p:cNvPicPr>
            <a:picLocks noChangeAspect="1"/>
          </p:cNvPicPr>
          <p:nvPr userDrawn="1"/>
        </p:nvPicPr>
        <p:blipFill>
          <a:blip r:embed="rId2"/>
          <a:stretch>
            <a:fillRect/>
          </a:stretch>
        </p:blipFill>
        <p:spPr>
          <a:xfrm>
            <a:off x="74813" y="6065285"/>
            <a:ext cx="11984943" cy="800107"/>
          </a:xfrm>
          <a:prstGeom prst="rect">
            <a:avLst/>
          </a:prstGeom>
        </p:spPr>
      </p:pic>
      <p:sp>
        <p:nvSpPr>
          <p:cNvPr id="2" name="TextBox 1">
            <a:extLst>
              <a:ext uri="{FF2B5EF4-FFF2-40B4-BE49-F238E27FC236}">
                <a16:creationId xmlns:a16="http://schemas.microsoft.com/office/drawing/2014/main" id="{D85C4C80-D207-7D4D-AB5E-C4150F3D4FD1}"/>
              </a:ext>
            </a:extLst>
          </p:cNvPr>
          <p:cNvSpPr txBox="1"/>
          <p:nvPr userDrawn="1"/>
        </p:nvSpPr>
        <p:spPr>
          <a:xfrm>
            <a:off x="421419" y="5780598"/>
            <a:ext cx="11370365"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AU" sz="1600" b="0" i="0" kern="1200" dirty="0" err="1">
                <a:solidFill>
                  <a:srgbClr val="F58229"/>
                </a:solidFill>
                <a:effectLst/>
                <a:latin typeface="Nexus Sans Pro" panose="02000503030000020003" pitchFamily="2" charset="77"/>
                <a:ea typeface="+mn-ea"/>
                <a:cs typeface="+mn-cs"/>
              </a:rPr>
              <a:t>Sätt</a:t>
            </a:r>
            <a:r>
              <a:rPr lang="en-AU" sz="1600" b="0" i="0" kern="1200" dirty="0">
                <a:solidFill>
                  <a:srgbClr val="F58229"/>
                </a:solidFill>
                <a:effectLst/>
                <a:latin typeface="Nexus Sans Pro" panose="02000503030000020003" pitchFamily="2" charset="77"/>
                <a:ea typeface="+mn-ea"/>
                <a:cs typeface="+mn-cs"/>
              </a:rPr>
              <a:t> </a:t>
            </a:r>
            <a:r>
              <a:rPr lang="en-AU" sz="1600" b="0" i="0" kern="1200" dirty="0" err="1">
                <a:solidFill>
                  <a:srgbClr val="F58229"/>
                </a:solidFill>
                <a:effectLst/>
                <a:latin typeface="Nexus Sans Pro" panose="02000503030000020003" pitchFamily="2" charset="77"/>
                <a:ea typeface="+mn-ea"/>
                <a:cs typeface="+mn-cs"/>
              </a:rPr>
              <a:t>ut</a:t>
            </a:r>
            <a:r>
              <a:rPr lang="en-AU" sz="1600" b="0" i="0" kern="1200" dirty="0">
                <a:solidFill>
                  <a:srgbClr val="F58229"/>
                </a:solidFill>
                <a:effectLst/>
                <a:latin typeface="Nexus Sans Pro" panose="02000503030000020003" pitchFamily="2" charset="77"/>
                <a:ea typeface="+mn-ea"/>
                <a:cs typeface="+mn-cs"/>
              </a:rPr>
              <a:t> var </a:t>
            </a:r>
            <a:r>
              <a:rPr lang="en-AU" sz="1600" b="0" i="0" kern="1200" dirty="0" err="1">
                <a:solidFill>
                  <a:srgbClr val="F58229"/>
                </a:solidFill>
                <a:effectLst/>
                <a:latin typeface="Nexus Sans Pro" panose="02000503030000020003" pitchFamily="2" charset="77"/>
                <a:ea typeface="+mn-ea"/>
                <a:cs typeface="+mn-cs"/>
              </a:rPr>
              <a:t>på</a:t>
            </a:r>
            <a:r>
              <a:rPr lang="en-AU" sz="1600" b="0" i="0" kern="1200" dirty="0">
                <a:solidFill>
                  <a:srgbClr val="F58229"/>
                </a:solidFill>
                <a:effectLst/>
                <a:latin typeface="Nexus Sans Pro" panose="02000503030000020003" pitchFamily="2" charset="77"/>
                <a:ea typeface="+mn-ea"/>
                <a:cs typeface="+mn-cs"/>
              </a:rPr>
              <a:t> </a:t>
            </a:r>
            <a:r>
              <a:rPr lang="en-AU" sz="1600" b="0" i="0" kern="1200" dirty="0" err="1">
                <a:solidFill>
                  <a:srgbClr val="F58229"/>
                </a:solidFill>
                <a:effectLst/>
                <a:latin typeface="Nexus Sans Pro" panose="02000503030000020003" pitchFamily="2" charset="77"/>
                <a:ea typeface="+mn-ea"/>
                <a:cs typeface="+mn-cs"/>
              </a:rPr>
              <a:t>skalan</a:t>
            </a:r>
            <a:r>
              <a:rPr lang="en-AU" sz="1600" b="0" i="0" kern="1200" dirty="0">
                <a:solidFill>
                  <a:srgbClr val="F58229"/>
                </a:solidFill>
                <a:effectLst/>
                <a:latin typeface="Nexus Sans Pro" panose="02000503030000020003" pitchFamily="2" charset="77"/>
                <a:ea typeface="+mn-ea"/>
                <a:cs typeface="+mn-cs"/>
              </a:rPr>
              <a:t> </a:t>
            </a:r>
            <a:r>
              <a:rPr lang="en-AU" sz="1600" b="0" i="0" kern="1200" dirty="0" err="1">
                <a:solidFill>
                  <a:srgbClr val="F58229"/>
                </a:solidFill>
                <a:effectLst/>
                <a:latin typeface="Nexus Sans Pro" panose="02000503030000020003" pitchFamily="2" charset="77"/>
                <a:ea typeface="+mn-ea"/>
                <a:cs typeface="+mn-cs"/>
              </a:rPr>
              <a:t>olika</a:t>
            </a:r>
            <a:r>
              <a:rPr lang="en-AU" sz="1600" b="0" i="0" kern="1200" dirty="0">
                <a:solidFill>
                  <a:srgbClr val="F58229"/>
                </a:solidFill>
                <a:effectLst/>
                <a:latin typeface="Nexus Sans Pro" panose="02000503030000020003" pitchFamily="2" charset="77"/>
                <a:ea typeface="+mn-ea"/>
                <a:cs typeface="+mn-cs"/>
              </a:rPr>
              <a:t> </a:t>
            </a:r>
            <a:r>
              <a:rPr lang="en-AU" sz="1600" b="0" i="0" kern="1200" dirty="0" err="1">
                <a:solidFill>
                  <a:srgbClr val="F58229"/>
                </a:solidFill>
                <a:effectLst/>
                <a:latin typeface="Nexus Sans Pro" panose="02000503030000020003" pitchFamily="2" charset="77"/>
                <a:ea typeface="+mn-ea"/>
                <a:cs typeface="+mn-cs"/>
              </a:rPr>
              <a:t>personer</a:t>
            </a:r>
            <a:r>
              <a:rPr lang="en-AU" sz="1600" b="0" i="0" kern="1200" dirty="0">
                <a:solidFill>
                  <a:srgbClr val="F58229"/>
                </a:solidFill>
                <a:effectLst/>
                <a:latin typeface="Nexus Sans Pro" panose="02000503030000020003" pitchFamily="2" charset="77"/>
                <a:ea typeface="+mn-ea"/>
                <a:cs typeface="+mn-cs"/>
              </a:rPr>
              <a:t> </a:t>
            </a:r>
            <a:r>
              <a:rPr lang="en-AU" sz="1600" b="0" i="0" kern="1200" dirty="0" err="1">
                <a:solidFill>
                  <a:srgbClr val="F58229"/>
                </a:solidFill>
                <a:effectLst/>
                <a:latin typeface="Nexus Sans Pro" panose="02000503030000020003" pitchFamily="2" charset="77"/>
                <a:ea typeface="+mn-ea"/>
                <a:cs typeface="+mn-cs"/>
              </a:rPr>
              <a:t>placerar</a:t>
            </a:r>
            <a:r>
              <a:rPr lang="en-AU" sz="1600" b="0" i="0" kern="1200" dirty="0">
                <a:solidFill>
                  <a:srgbClr val="F58229"/>
                </a:solidFill>
                <a:effectLst/>
                <a:latin typeface="Nexus Sans Pro" panose="02000503030000020003" pitchFamily="2" charset="77"/>
                <a:ea typeface="+mn-ea"/>
                <a:cs typeface="+mn-cs"/>
              </a:rPr>
              <a:t> sig, </a:t>
            </a:r>
            <a:r>
              <a:rPr lang="en-AU" sz="1600" b="0" i="0" kern="1200" dirty="0" err="1">
                <a:solidFill>
                  <a:srgbClr val="F58229"/>
                </a:solidFill>
                <a:effectLst/>
                <a:latin typeface="Nexus Sans Pro" panose="02000503030000020003" pitchFamily="2" charset="77"/>
                <a:ea typeface="+mn-ea"/>
                <a:cs typeface="+mn-cs"/>
              </a:rPr>
              <a:t>t.ex</a:t>
            </a:r>
            <a:r>
              <a:rPr lang="en-AU" sz="1600" b="0" i="0" kern="1200" dirty="0">
                <a:solidFill>
                  <a:srgbClr val="F58229"/>
                </a:solidFill>
                <a:effectLst/>
                <a:latin typeface="Nexus Sans Pro" panose="02000503030000020003" pitchFamily="2" charset="77"/>
                <a:ea typeface="+mn-ea"/>
                <a:cs typeface="+mn-cs"/>
              </a:rPr>
              <a:t>. </a:t>
            </a:r>
            <a:r>
              <a:rPr lang="en-AU" sz="1600" b="0" i="0" kern="1200" dirty="0" err="1">
                <a:solidFill>
                  <a:srgbClr val="F58229"/>
                </a:solidFill>
                <a:effectLst/>
                <a:latin typeface="Nexus Sans Pro" panose="02000503030000020003" pitchFamily="2" charset="77"/>
                <a:ea typeface="+mn-ea"/>
                <a:cs typeface="+mn-cs"/>
              </a:rPr>
              <a:t>professionella</a:t>
            </a:r>
            <a:r>
              <a:rPr lang="en-AU" sz="1600" b="0" i="0" kern="1200" dirty="0">
                <a:solidFill>
                  <a:srgbClr val="F58229"/>
                </a:solidFill>
                <a:effectLst/>
                <a:latin typeface="Nexus Sans Pro" panose="02000503030000020003" pitchFamily="2" charset="77"/>
                <a:ea typeface="+mn-ea"/>
                <a:cs typeface="+mn-cs"/>
              </a:rPr>
              <a:t>, barn, </a:t>
            </a:r>
            <a:r>
              <a:rPr lang="en-AU" sz="1600" b="0" i="0" kern="1200" dirty="0" err="1">
                <a:solidFill>
                  <a:srgbClr val="F58229"/>
                </a:solidFill>
                <a:effectLst/>
                <a:latin typeface="Nexus Sans Pro" panose="02000503030000020003" pitchFamily="2" charset="77"/>
                <a:ea typeface="+mn-ea"/>
                <a:cs typeface="+mn-cs"/>
              </a:rPr>
              <a:t>föräldrar</a:t>
            </a:r>
            <a:r>
              <a:rPr lang="en-AU" sz="1600" b="0" i="0" kern="1200" dirty="0">
                <a:solidFill>
                  <a:srgbClr val="F58229"/>
                </a:solidFill>
                <a:effectLst/>
                <a:latin typeface="Nexus Sans Pro" panose="02000503030000020003" pitchFamily="2" charset="77"/>
                <a:ea typeface="+mn-ea"/>
                <a:cs typeface="+mn-cs"/>
              </a:rPr>
              <a:t> </a:t>
            </a:r>
            <a:r>
              <a:rPr lang="en-AU" sz="1600" b="0" i="0" kern="1200" dirty="0" err="1">
                <a:solidFill>
                  <a:srgbClr val="F58229"/>
                </a:solidFill>
                <a:effectLst/>
                <a:latin typeface="Nexus Sans Pro" panose="02000503030000020003" pitchFamily="2" charset="77"/>
                <a:ea typeface="+mn-ea"/>
                <a:cs typeface="+mn-cs"/>
              </a:rPr>
              <a:t>och</a:t>
            </a:r>
            <a:r>
              <a:rPr lang="en-AU" sz="1600" b="0" i="0" kern="1200" dirty="0">
                <a:solidFill>
                  <a:srgbClr val="F58229"/>
                </a:solidFill>
                <a:effectLst/>
                <a:latin typeface="Nexus Sans Pro" panose="02000503030000020003" pitchFamily="2" charset="77"/>
                <a:ea typeface="+mn-ea"/>
                <a:cs typeface="+mn-cs"/>
              </a:rPr>
              <a:t> </a:t>
            </a:r>
            <a:r>
              <a:rPr lang="en-AU" sz="1600" b="0" i="0" kern="1200" dirty="0" err="1">
                <a:solidFill>
                  <a:srgbClr val="F58229"/>
                </a:solidFill>
                <a:effectLst/>
                <a:latin typeface="Nexus Sans Pro" panose="02000503030000020003" pitchFamily="2" charset="77"/>
                <a:ea typeface="+mn-ea"/>
                <a:cs typeface="+mn-cs"/>
              </a:rPr>
              <a:t>andra</a:t>
            </a:r>
            <a:r>
              <a:rPr lang="en-AU" sz="1600" b="0" i="0" kern="1200" dirty="0">
                <a:solidFill>
                  <a:srgbClr val="F58229"/>
                </a:solidFill>
                <a:effectLst/>
                <a:latin typeface="Nexus Sans Pro" panose="02000503030000020003" pitchFamily="2" charset="77"/>
                <a:ea typeface="+mn-ea"/>
                <a:cs typeface="+mn-cs"/>
              </a:rPr>
              <a:t>.</a:t>
            </a:r>
            <a:r>
              <a:rPr lang="en-AU" sz="1600" b="0" i="0" dirty="0">
                <a:solidFill>
                  <a:srgbClr val="F58229"/>
                </a:solidFill>
                <a:effectLst/>
                <a:latin typeface="Nexus Sans Pro" panose="02000503030000020003" pitchFamily="2" charset="77"/>
              </a:rPr>
              <a:t> </a:t>
            </a:r>
            <a:endParaRPr lang="en-AU" sz="1600" b="0" i="0" dirty="0">
              <a:solidFill>
                <a:srgbClr val="F58229"/>
              </a:solidFill>
              <a:latin typeface="Nexus Sans Pro" panose="02000503030000020003" pitchFamily="2" charset="77"/>
            </a:endParaRPr>
          </a:p>
        </p:txBody>
      </p:sp>
      <p:sp>
        <p:nvSpPr>
          <p:cNvPr id="4" name="TextBox 3">
            <a:extLst>
              <a:ext uri="{FF2B5EF4-FFF2-40B4-BE49-F238E27FC236}">
                <a16:creationId xmlns:a16="http://schemas.microsoft.com/office/drawing/2014/main" id="{A6D4965D-75D0-BC48-8019-8FF34D31E977}"/>
              </a:ext>
            </a:extLst>
          </p:cNvPr>
          <p:cNvSpPr txBox="1"/>
          <p:nvPr userDrawn="1"/>
        </p:nvSpPr>
        <p:spPr>
          <a:xfrm>
            <a:off x="292870" y="1543168"/>
            <a:ext cx="3697357" cy="584775"/>
          </a:xfrm>
          <a:prstGeom prst="rect">
            <a:avLst/>
          </a:prstGeom>
          <a:noFill/>
        </p:spPr>
        <p:txBody>
          <a:bodyPr wrap="square" rtlCol="0">
            <a:spAutoFit/>
          </a:bodyPr>
          <a:lstStyle/>
          <a:p>
            <a:pPr algn="l"/>
            <a:r>
              <a:rPr lang="en-AU" sz="3200" b="1" i="0" dirty="0">
                <a:solidFill>
                  <a:srgbClr val="F58229"/>
                </a:solidFill>
                <a:latin typeface="Nexus Sans Pro" panose="02000503030000020003" pitchFamily="2" charset="77"/>
              </a:rPr>
              <a:t>SKADA</a:t>
            </a:r>
          </a:p>
        </p:txBody>
      </p:sp>
      <p:sp>
        <p:nvSpPr>
          <p:cNvPr id="16" name="TextBox 15">
            <a:extLst>
              <a:ext uri="{FF2B5EF4-FFF2-40B4-BE49-F238E27FC236}">
                <a16:creationId xmlns:a16="http://schemas.microsoft.com/office/drawing/2014/main" id="{8BC8D621-7B73-2243-8461-1FDA9EEBFF22}"/>
              </a:ext>
            </a:extLst>
          </p:cNvPr>
          <p:cNvSpPr txBox="1"/>
          <p:nvPr userDrawn="1"/>
        </p:nvSpPr>
        <p:spPr>
          <a:xfrm>
            <a:off x="279617" y="2513938"/>
            <a:ext cx="3697357" cy="584775"/>
          </a:xfrm>
          <a:prstGeom prst="rect">
            <a:avLst/>
          </a:prstGeom>
          <a:noFill/>
        </p:spPr>
        <p:txBody>
          <a:bodyPr wrap="square" rtlCol="0">
            <a:spAutoFit/>
          </a:bodyPr>
          <a:lstStyle/>
          <a:p>
            <a:pPr algn="l"/>
            <a:r>
              <a:rPr lang="en-AU" sz="3200" b="1" i="0" dirty="0">
                <a:solidFill>
                  <a:srgbClr val="F58229"/>
                </a:solidFill>
                <a:latin typeface="Nexus Sans Pro" panose="02000503030000020003" pitchFamily="2" charset="77"/>
              </a:rPr>
              <a:t>FRAMTIDA RISK</a:t>
            </a:r>
          </a:p>
        </p:txBody>
      </p:sp>
      <p:sp>
        <p:nvSpPr>
          <p:cNvPr id="17" name="TextBox 16">
            <a:extLst>
              <a:ext uri="{FF2B5EF4-FFF2-40B4-BE49-F238E27FC236}">
                <a16:creationId xmlns:a16="http://schemas.microsoft.com/office/drawing/2014/main" id="{FFBB4B65-C11E-AB4F-937B-D5CD1D7C41D9}"/>
              </a:ext>
            </a:extLst>
          </p:cNvPr>
          <p:cNvSpPr txBox="1"/>
          <p:nvPr userDrawn="1"/>
        </p:nvSpPr>
        <p:spPr>
          <a:xfrm>
            <a:off x="288894" y="3851081"/>
            <a:ext cx="3697357" cy="1077218"/>
          </a:xfrm>
          <a:prstGeom prst="rect">
            <a:avLst/>
          </a:prstGeom>
          <a:noFill/>
        </p:spPr>
        <p:txBody>
          <a:bodyPr wrap="square" rtlCol="0">
            <a:spAutoFit/>
          </a:bodyPr>
          <a:lstStyle/>
          <a:p>
            <a:pPr algn="l"/>
            <a:r>
              <a:rPr lang="en-AU" sz="3200" b="1" i="0" dirty="0">
                <a:solidFill>
                  <a:srgbClr val="F58229"/>
                </a:solidFill>
                <a:latin typeface="Nexus Sans Pro" panose="02000503030000020003" pitchFamily="2" charset="77"/>
              </a:rPr>
              <a:t>KOMPLICERANDE FAKTORER</a:t>
            </a:r>
          </a:p>
        </p:txBody>
      </p:sp>
      <p:sp>
        <p:nvSpPr>
          <p:cNvPr id="18" name="TextBox 17">
            <a:extLst>
              <a:ext uri="{FF2B5EF4-FFF2-40B4-BE49-F238E27FC236}">
                <a16:creationId xmlns:a16="http://schemas.microsoft.com/office/drawing/2014/main" id="{D00286B8-A1EA-1B47-A5F0-42F031909F7A}"/>
              </a:ext>
            </a:extLst>
          </p:cNvPr>
          <p:cNvSpPr txBox="1"/>
          <p:nvPr userDrawn="1"/>
        </p:nvSpPr>
        <p:spPr>
          <a:xfrm>
            <a:off x="4359961" y="1537251"/>
            <a:ext cx="3697357" cy="1077218"/>
          </a:xfrm>
          <a:prstGeom prst="rect">
            <a:avLst/>
          </a:prstGeom>
          <a:noFill/>
        </p:spPr>
        <p:txBody>
          <a:bodyPr wrap="square" rtlCol="0">
            <a:spAutoFit/>
          </a:bodyPr>
          <a:lstStyle/>
          <a:p>
            <a:pPr algn="l"/>
            <a:r>
              <a:rPr lang="en-AU" sz="3200" b="1" i="0" dirty="0">
                <a:solidFill>
                  <a:srgbClr val="F58229"/>
                </a:solidFill>
                <a:latin typeface="Nexus Sans Pro" panose="02000503030000020003" pitchFamily="2" charset="77"/>
              </a:rPr>
              <a:t>BEFINTLIGA STYRKOR</a:t>
            </a:r>
          </a:p>
        </p:txBody>
      </p:sp>
      <p:sp>
        <p:nvSpPr>
          <p:cNvPr id="19" name="TextBox 18">
            <a:extLst>
              <a:ext uri="{FF2B5EF4-FFF2-40B4-BE49-F238E27FC236}">
                <a16:creationId xmlns:a16="http://schemas.microsoft.com/office/drawing/2014/main" id="{A08AD4C0-99C0-7440-8AD4-0BF3BE564B65}"/>
              </a:ext>
            </a:extLst>
          </p:cNvPr>
          <p:cNvSpPr txBox="1"/>
          <p:nvPr userDrawn="1"/>
        </p:nvSpPr>
        <p:spPr>
          <a:xfrm>
            <a:off x="4353335" y="3025470"/>
            <a:ext cx="3697357" cy="1077218"/>
          </a:xfrm>
          <a:prstGeom prst="rect">
            <a:avLst/>
          </a:prstGeom>
          <a:noFill/>
        </p:spPr>
        <p:txBody>
          <a:bodyPr wrap="square" rtlCol="0">
            <a:spAutoFit/>
          </a:bodyPr>
          <a:lstStyle/>
          <a:p>
            <a:pPr algn="l"/>
            <a:r>
              <a:rPr lang="en-AU" sz="3200" b="1" i="0" dirty="0">
                <a:solidFill>
                  <a:srgbClr val="F58229"/>
                </a:solidFill>
                <a:latin typeface="Nexus Sans Pro" panose="02000503030000020003" pitchFamily="2" charset="77"/>
              </a:rPr>
              <a:t>BEFINTLIG SÄKERHET</a:t>
            </a:r>
          </a:p>
        </p:txBody>
      </p:sp>
      <p:sp>
        <p:nvSpPr>
          <p:cNvPr id="20" name="TextBox 19">
            <a:extLst>
              <a:ext uri="{FF2B5EF4-FFF2-40B4-BE49-F238E27FC236}">
                <a16:creationId xmlns:a16="http://schemas.microsoft.com/office/drawing/2014/main" id="{BC6E560B-5E4E-4445-AB36-05B84D339B26}"/>
              </a:ext>
            </a:extLst>
          </p:cNvPr>
          <p:cNvSpPr txBox="1"/>
          <p:nvPr userDrawn="1"/>
        </p:nvSpPr>
        <p:spPr>
          <a:xfrm>
            <a:off x="8444599" y="1563621"/>
            <a:ext cx="3697357" cy="584775"/>
          </a:xfrm>
          <a:prstGeom prst="rect">
            <a:avLst/>
          </a:prstGeom>
          <a:noFill/>
        </p:spPr>
        <p:txBody>
          <a:bodyPr wrap="square" rtlCol="0">
            <a:spAutoFit/>
          </a:bodyPr>
          <a:lstStyle/>
          <a:p>
            <a:pPr algn="l"/>
            <a:r>
              <a:rPr lang="en-AU" sz="3200" b="1" i="0" dirty="0">
                <a:solidFill>
                  <a:srgbClr val="F58229"/>
                </a:solidFill>
                <a:latin typeface="Nexus Sans Pro" panose="02000503030000020003" pitchFamily="2" charset="77"/>
              </a:rPr>
              <a:t>SÄKERHETSMÅL</a:t>
            </a:r>
          </a:p>
        </p:txBody>
      </p:sp>
      <p:sp>
        <p:nvSpPr>
          <p:cNvPr id="21" name="TextBox 20">
            <a:extLst>
              <a:ext uri="{FF2B5EF4-FFF2-40B4-BE49-F238E27FC236}">
                <a16:creationId xmlns:a16="http://schemas.microsoft.com/office/drawing/2014/main" id="{9E1407B4-36C9-C546-92E4-0FD52FFA81CA}"/>
              </a:ext>
            </a:extLst>
          </p:cNvPr>
          <p:cNvSpPr txBox="1"/>
          <p:nvPr userDrawn="1"/>
        </p:nvSpPr>
        <p:spPr>
          <a:xfrm>
            <a:off x="8457533" y="3018844"/>
            <a:ext cx="3697357" cy="584775"/>
          </a:xfrm>
          <a:prstGeom prst="rect">
            <a:avLst/>
          </a:prstGeom>
          <a:noFill/>
        </p:spPr>
        <p:txBody>
          <a:bodyPr wrap="square" rtlCol="0">
            <a:spAutoFit/>
          </a:bodyPr>
          <a:lstStyle/>
          <a:p>
            <a:pPr algn="l"/>
            <a:r>
              <a:rPr lang="en-AU" sz="3200" b="1" i="0" dirty="0">
                <a:solidFill>
                  <a:srgbClr val="F58229"/>
                </a:solidFill>
                <a:latin typeface="Nexus Sans Pro" panose="02000503030000020003" pitchFamily="2" charset="77"/>
              </a:rPr>
              <a:t>NÄSTA</a:t>
            </a:r>
            <a:r>
              <a:rPr lang="en-AU" sz="3200" b="1" i="0" baseline="0" dirty="0">
                <a:solidFill>
                  <a:srgbClr val="F58229"/>
                </a:solidFill>
                <a:latin typeface="Nexus Sans Pro" panose="02000503030000020003" pitchFamily="2" charset="77"/>
              </a:rPr>
              <a:t> STEG</a:t>
            </a:r>
            <a:endParaRPr lang="en-AU" sz="3200" b="1" i="0" dirty="0">
              <a:solidFill>
                <a:srgbClr val="F58229"/>
              </a:solidFill>
              <a:latin typeface="Nexus Sans Pro" panose="02000503030000020003" pitchFamily="2" charset="77"/>
            </a:endParaRPr>
          </a:p>
        </p:txBody>
      </p:sp>
      <p:sp>
        <p:nvSpPr>
          <p:cNvPr id="7" name="TextBox 6">
            <a:extLst>
              <a:ext uri="{FF2B5EF4-FFF2-40B4-BE49-F238E27FC236}">
                <a16:creationId xmlns:a16="http://schemas.microsoft.com/office/drawing/2014/main" id="{ECCE72D1-FF7D-FB46-A60E-8A5067A38FFA}"/>
              </a:ext>
            </a:extLst>
          </p:cNvPr>
          <p:cNvSpPr txBox="1"/>
          <p:nvPr userDrawn="1"/>
        </p:nvSpPr>
        <p:spPr>
          <a:xfrm>
            <a:off x="1" y="240972"/>
            <a:ext cx="12192000" cy="492443"/>
          </a:xfrm>
          <a:prstGeom prst="rect">
            <a:avLst/>
          </a:prstGeom>
          <a:noFill/>
        </p:spPr>
        <p:txBody>
          <a:bodyPr wrap="square"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600" b="1" i="0" dirty="0" err="1">
                <a:solidFill>
                  <a:srgbClr val="1B75BC"/>
                </a:solidFill>
                <a:latin typeface="Nexus Sans Pro" panose="02000503030000020003" pitchFamily="2" charset="77"/>
              </a:rPr>
              <a:t>När</a:t>
            </a:r>
            <a:r>
              <a:rPr lang="en-US" sz="2600" b="1" i="0" baseline="0" dirty="0">
                <a:solidFill>
                  <a:srgbClr val="1B75BC"/>
                </a:solidFill>
                <a:latin typeface="Nexus Sans Pro" panose="02000503030000020003" pitchFamily="2" charset="77"/>
              </a:rPr>
              <a:t> vi </a:t>
            </a:r>
            <a:r>
              <a:rPr lang="en-US" sz="2600" b="1" i="0" baseline="0" dirty="0" err="1">
                <a:solidFill>
                  <a:srgbClr val="1B75BC"/>
                </a:solidFill>
                <a:latin typeface="Nexus Sans Pro" panose="02000503030000020003" pitchFamily="2" charset="77"/>
              </a:rPr>
              <a:t>tänker</a:t>
            </a:r>
            <a:r>
              <a:rPr lang="en-US" sz="2600" b="1" i="0" baseline="0" dirty="0">
                <a:solidFill>
                  <a:srgbClr val="1B75BC"/>
                </a:solidFill>
                <a:latin typeface="Nexus Sans Pro" panose="02000503030000020003" pitchFamily="2" charset="77"/>
              </a:rPr>
              <a:t> </a:t>
            </a:r>
            <a:r>
              <a:rPr lang="en-US" sz="2600" b="1" i="0" baseline="0" dirty="0" err="1">
                <a:solidFill>
                  <a:srgbClr val="1B75BC"/>
                </a:solidFill>
                <a:latin typeface="Nexus Sans Pro" panose="02000503030000020003" pitchFamily="2" charset="77"/>
              </a:rPr>
              <a:t>på</a:t>
            </a:r>
            <a:r>
              <a:rPr lang="en-US" sz="2600" b="1" i="0" baseline="0" dirty="0">
                <a:solidFill>
                  <a:srgbClr val="1B75BC"/>
                </a:solidFill>
                <a:latin typeface="Nexus Sans Pro" panose="02000503030000020003" pitchFamily="2" charset="77"/>
              </a:rPr>
              <a:t> </a:t>
            </a:r>
            <a:r>
              <a:rPr lang="en-US" sz="2600" b="1" i="0" baseline="0" dirty="0" err="1">
                <a:solidFill>
                  <a:srgbClr val="1B75BC"/>
                </a:solidFill>
                <a:latin typeface="Nexus Sans Pro" panose="02000503030000020003" pitchFamily="2" charset="77"/>
              </a:rPr>
              <a:t>barnet</a:t>
            </a:r>
            <a:r>
              <a:rPr lang="en-US" sz="2600" b="1" i="0" baseline="0" dirty="0">
                <a:solidFill>
                  <a:srgbClr val="1B75BC"/>
                </a:solidFill>
                <a:latin typeface="Nexus Sans Pro" panose="02000503030000020003" pitchFamily="2" charset="77"/>
              </a:rPr>
              <a:t>/</a:t>
            </a:r>
            <a:r>
              <a:rPr lang="en-US" sz="2600" b="1" i="0" baseline="0" dirty="0" err="1">
                <a:solidFill>
                  <a:srgbClr val="1B75BC"/>
                </a:solidFill>
                <a:latin typeface="Nexus Sans Pro" panose="02000503030000020003" pitchFamily="2" charset="77"/>
              </a:rPr>
              <a:t>tonåringen</a:t>
            </a:r>
            <a:r>
              <a:rPr lang="en-US" sz="2600" b="1" i="0" baseline="0" dirty="0">
                <a:solidFill>
                  <a:srgbClr val="1B75BC"/>
                </a:solidFill>
                <a:latin typeface="Nexus Sans Pro" panose="02000503030000020003" pitchFamily="2" charset="77"/>
              </a:rPr>
              <a:t> </a:t>
            </a:r>
            <a:r>
              <a:rPr lang="en-US" sz="2600" b="1" i="0" baseline="0" dirty="0" err="1">
                <a:solidFill>
                  <a:srgbClr val="1B75BC"/>
                </a:solidFill>
                <a:latin typeface="Nexus Sans Pro" panose="02000503030000020003" pitchFamily="2" charset="77"/>
              </a:rPr>
              <a:t>och</a:t>
            </a:r>
            <a:r>
              <a:rPr lang="en-US" sz="2600" b="1" i="0" baseline="0" dirty="0">
                <a:solidFill>
                  <a:srgbClr val="1B75BC"/>
                </a:solidFill>
                <a:latin typeface="Nexus Sans Pro" panose="02000503030000020003" pitchFamily="2" charset="77"/>
              </a:rPr>
              <a:t> </a:t>
            </a:r>
            <a:r>
              <a:rPr lang="en-US" sz="2600" b="1" i="0" baseline="0" dirty="0" err="1">
                <a:solidFill>
                  <a:srgbClr val="1B75BC"/>
                </a:solidFill>
                <a:latin typeface="Nexus Sans Pro" panose="02000503030000020003" pitchFamily="2" charset="77"/>
              </a:rPr>
              <a:t>familjesituationen</a:t>
            </a:r>
            <a:r>
              <a:rPr lang="en-US" sz="2600" b="1" i="0" baseline="0" dirty="0">
                <a:solidFill>
                  <a:srgbClr val="1B75BC"/>
                </a:solidFill>
                <a:latin typeface="Nexus Sans Pro" panose="02000503030000020003" pitchFamily="2" charset="77"/>
              </a:rPr>
              <a:t> </a:t>
            </a:r>
            <a:r>
              <a:rPr lang="en-US" sz="2600" b="1" i="0" baseline="0" dirty="0" err="1">
                <a:solidFill>
                  <a:srgbClr val="1B75BC"/>
                </a:solidFill>
                <a:latin typeface="Nexus Sans Pro" panose="02000503030000020003" pitchFamily="2" charset="77"/>
              </a:rPr>
              <a:t>i</a:t>
            </a:r>
            <a:r>
              <a:rPr lang="en-US" sz="2600" b="1" i="0" baseline="0" dirty="0">
                <a:solidFill>
                  <a:srgbClr val="1B75BC"/>
                </a:solidFill>
                <a:latin typeface="Nexus Sans Pro" panose="02000503030000020003" pitchFamily="2" charset="77"/>
              </a:rPr>
              <a:t> det </a:t>
            </a:r>
            <a:r>
              <a:rPr lang="en-US" sz="2600" b="1" i="0" baseline="0" dirty="0" err="1">
                <a:solidFill>
                  <a:srgbClr val="1B75BC"/>
                </a:solidFill>
                <a:latin typeface="Nexus Sans Pro" panose="02000503030000020003" pitchFamily="2" charset="77"/>
              </a:rPr>
              <a:t>här</a:t>
            </a:r>
            <a:r>
              <a:rPr lang="en-US" sz="2600" b="1" i="0" baseline="0" dirty="0">
                <a:solidFill>
                  <a:srgbClr val="1B75BC"/>
                </a:solidFill>
                <a:latin typeface="Nexus Sans Pro" panose="02000503030000020003" pitchFamily="2" charset="77"/>
              </a:rPr>
              <a:t> </a:t>
            </a:r>
            <a:r>
              <a:rPr lang="en-US" sz="2600" b="1" i="0" u="none" baseline="0" dirty="0" err="1">
                <a:solidFill>
                  <a:srgbClr val="1B75BC"/>
                </a:solidFill>
                <a:latin typeface="Nexus Sans Pro" panose="02000503030000020003" pitchFamily="2" charset="77"/>
              </a:rPr>
              <a:t>ärendet</a:t>
            </a:r>
            <a:r>
              <a:rPr lang="en-US" sz="2600" b="1" i="0" u="none" baseline="0" dirty="0">
                <a:solidFill>
                  <a:srgbClr val="1B75BC"/>
                </a:solidFill>
                <a:latin typeface="Nexus Sans Pro" panose="02000503030000020003" pitchFamily="2" charset="77"/>
              </a:rPr>
              <a:t>:</a:t>
            </a:r>
            <a:endParaRPr lang="en-AU" sz="2000" b="0" i="0" dirty="0">
              <a:solidFill>
                <a:schemeClr val="tx1">
                  <a:lumMod val="85000"/>
                  <a:lumOff val="15000"/>
                </a:schemeClr>
              </a:solidFill>
              <a:latin typeface="Nexus Sans Pro" panose="02000503030000020003" pitchFamily="2" charset="77"/>
            </a:endParaRPr>
          </a:p>
        </p:txBody>
      </p:sp>
      <p:sp>
        <p:nvSpPr>
          <p:cNvPr id="8" name="TextBox 7">
            <a:extLst>
              <a:ext uri="{FF2B5EF4-FFF2-40B4-BE49-F238E27FC236}">
                <a16:creationId xmlns:a16="http://schemas.microsoft.com/office/drawing/2014/main" id="{9DB1E753-CA8D-4747-B92F-D2824C46998D}"/>
              </a:ext>
            </a:extLst>
          </p:cNvPr>
          <p:cNvSpPr txBox="1"/>
          <p:nvPr userDrawn="1"/>
        </p:nvSpPr>
        <p:spPr>
          <a:xfrm>
            <a:off x="0" y="844593"/>
            <a:ext cx="4086864" cy="707886"/>
          </a:xfrm>
          <a:prstGeom prst="rect">
            <a:avLst/>
          </a:prstGeom>
          <a:noFill/>
        </p:spPr>
        <p:txBody>
          <a:bodyPr wrap="square"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AU" sz="2000" b="1" i="0" dirty="0" err="1">
                <a:solidFill>
                  <a:srgbClr val="1B75BC"/>
                </a:solidFill>
                <a:latin typeface="Nexus Sans Pro" panose="02000503030000020003" pitchFamily="2" charset="77"/>
              </a:rPr>
              <a:t>Vad</a:t>
            </a:r>
            <a:r>
              <a:rPr lang="en-AU" sz="2000" b="1" i="0" dirty="0">
                <a:solidFill>
                  <a:srgbClr val="1B75BC"/>
                </a:solidFill>
                <a:latin typeface="Nexus Sans Pro" panose="02000503030000020003" pitchFamily="2" charset="77"/>
              </a:rPr>
              <a:t> </a:t>
            </a:r>
            <a:r>
              <a:rPr lang="en-AU" sz="2000" b="1" i="0" dirty="0" err="1">
                <a:solidFill>
                  <a:srgbClr val="1B75BC"/>
                </a:solidFill>
                <a:latin typeface="Nexus Sans Pro" panose="02000503030000020003" pitchFamily="2" charset="77"/>
              </a:rPr>
              <a:t>är</a:t>
            </a:r>
            <a:r>
              <a:rPr lang="en-AU" sz="2000" b="1" i="0" dirty="0">
                <a:solidFill>
                  <a:srgbClr val="1B75BC"/>
                </a:solidFill>
                <a:latin typeface="Nexus Sans Pro" panose="02000503030000020003" pitchFamily="2" charset="77"/>
              </a:rPr>
              <a:t> vi </a:t>
            </a:r>
            <a:r>
              <a:rPr lang="en-AU" sz="2000" b="1" i="0" dirty="0" err="1">
                <a:solidFill>
                  <a:srgbClr val="1B75BC"/>
                </a:solidFill>
                <a:latin typeface="Nexus Sans Pro" panose="02000503030000020003" pitchFamily="2" charset="77"/>
              </a:rPr>
              <a:t>oroliga</a:t>
            </a:r>
            <a:r>
              <a:rPr lang="en-AU" sz="2000" b="1" i="0" dirty="0">
                <a:solidFill>
                  <a:srgbClr val="1B75BC"/>
                </a:solidFill>
                <a:latin typeface="Nexus Sans Pro" panose="02000503030000020003" pitchFamily="2" charset="77"/>
              </a:rPr>
              <a:t> </a:t>
            </a:r>
            <a:r>
              <a:rPr lang="en-AU" sz="2000" b="1" i="0" dirty="0" err="1">
                <a:solidFill>
                  <a:srgbClr val="1B75BC"/>
                </a:solidFill>
                <a:latin typeface="Nexus Sans Pro" panose="02000503030000020003" pitchFamily="2" charset="77"/>
              </a:rPr>
              <a:t>för</a:t>
            </a:r>
            <a:r>
              <a:rPr lang="en-AU" sz="2000" b="1" i="0" dirty="0">
                <a:solidFill>
                  <a:srgbClr val="1B75BC"/>
                </a:solidFill>
                <a:latin typeface="Nexus Sans Pro" panose="02000503030000020003" pitchFamily="2" charset="77"/>
              </a:rPr>
              <a:t>? </a:t>
            </a:r>
            <a:endParaRPr lang="en-US" sz="2000" b="1" i="0" dirty="0">
              <a:solidFill>
                <a:srgbClr val="1B75BC"/>
              </a:solidFill>
              <a:latin typeface="Nexus Sans Pro" panose="02000503030000020003" pitchFamily="2" charset="77"/>
            </a:endParaRPr>
          </a:p>
          <a:p>
            <a:pPr algn="l"/>
            <a:endParaRPr lang="en-AU" sz="2000" b="0" i="0" dirty="0">
              <a:solidFill>
                <a:schemeClr val="tx1">
                  <a:lumMod val="85000"/>
                  <a:lumOff val="15000"/>
                </a:schemeClr>
              </a:solidFill>
              <a:latin typeface="Nexus Sans Pro" panose="02000503030000020003" pitchFamily="2" charset="77"/>
            </a:endParaRPr>
          </a:p>
        </p:txBody>
      </p:sp>
      <p:sp>
        <p:nvSpPr>
          <p:cNvPr id="10" name="TextBox 9">
            <a:extLst>
              <a:ext uri="{FF2B5EF4-FFF2-40B4-BE49-F238E27FC236}">
                <a16:creationId xmlns:a16="http://schemas.microsoft.com/office/drawing/2014/main" id="{D5592279-9AB2-534D-A32E-AF8EF2619677}"/>
              </a:ext>
            </a:extLst>
          </p:cNvPr>
          <p:cNvSpPr txBox="1"/>
          <p:nvPr userDrawn="1"/>
        </p:nvSpPr>
        <p:spPr>
          <a:xfrm>
            <a:off x="4078800" y="849084"/>
            <a:ext cx="4084639" cy="707886"/>
          </a:xfrm>
          <a:prstGeom prst="rect">
            <a:avLst/>
          </a:prstGeom>
          <a:noFill/>
        </p:spPr>
        <p:txBody>
          <a:bodyPr wrap="square"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1" i="0" dirty="0" err="1">
                <a:solidFill>
                  <a:srgbClr val="1B75BC"/>
                </a:solidFill>
                <a:latin typeface="Nexus Sans Pro" panose="02000503030000020003" pitchFamily="2" charset="77"/>
              </a:rPr>
              <a:t>Vad</a:t>
            </a:r>
            <a:r>
              <a:rPr lang="en-US" sz="2000" b="1" i="0" dirty="0">
                <a:solidFill>
                  <a:srgbClr val="1B75BC"/>
                </a:solidFill>
                <a:latin typeface="Nexus Sans Pro" panose="02000503030000020003" pitchFamily="2" charset="77"/>
              </a:rPr>
              <a:t> </a:t>
            </a:r>
            <a:r>
              <a:rPr lang="en-US" sz="2000" b="1" i="0" dirty="0" err="1">
                <a:solidFill>
                  <a:srgbClr val="1B75BC"/>
                </a:solidFill>
                <a:latin typeface="Nexus Sans Pro" panose="02000503030000020003" pitchFamily="2" charset="77"/>
              </a:rPr>
              <a:t>fungerar</a:t>
            </a:r>
            <a:r>
              <a:rPr lang="en-US" sz="2000" b="1" i="0" dirty="0">
                <a:solidFill>
                  <a:srgbClr val="1B75BC"/>
                </a:solidFill>
                <a:latin typeface="Nexus Sans Pro" panose="02000503030000020003" pitchFamily="2" charset="77"/>
              </a:rPr>
              <a:t> bra?</a:t>
            </a:r>
          </a:p>
          <a:p>
            <a:pPr algn="l"/>
            <a:endParaRPr lang="en-AU" sz="2000" b="0" i="0" dirty="0">
              <a:solidFill>
                <a:schemeClr val="tx1">
                  <a:lumMod val="85000"/>
                  <a:lumOff val="15000"/>
                </a:schemeClr>
              </a:solidFill>
              <a:latin typeface="Nexus Sans Pro" panose="02000503030000020003" pitchFamily="2" charset="77"/>
            </a:endParaRPr>
          </a:p>
        </p:txBody>
      </p:sp>
      <p:sp>
        <p:nvSpPr>
          <p:cNvPr id="11" name="TextBox 10">
            <a:extLst>
              <a:ext uri="{FF2B5EF4-FFF2-40B4-BE49-F238E27FC236}">
                <a16:creationId xmlns:a16="http://schemas.microsoft.com/office/drawing/2014/main" id="{FC7F166C-72F3-274E-A67A-F62F3CD72F29}"/>
              </a:ext>
            </a:extLst>
          </p:cNvPr>
          <p:cNvSpPr txBox="1"/>
          <p:nvPr userDrawn="1"/>
        </p:nvSpPr>
        <p:spPr>
          <a:xfrm>
            <a:off x="8163439" y="844503"/>
            <a:ext cx="4028561" cy="707886"/>
          </a:xfrm>
          <a:prstGeom prst="rect">
            <a:avLst/>
          </a:prstGeom>
          <a:noFill/>
        </p:spPr>
        <p:txBody>
          <a:bodyPr wrap="square"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1" i="0" dirty="0" err="1">
                <a:solidFill>
                  <a:srgbClr val="1B75BC"/>
                </a:solidFill>
                <a:latin typeface="Nexus Sans Pro" panose="02000503030000020003" pitchFamily="2" charset="77"/>
              </a:rPr>
              <a:t>Vad</a:t>
            </a:r>
            <a:r>
              <a:rPr lang="en-US" sz="2000" b="1" i="0" dirty="0">
                <a:solidFill>
                  <a:srgbClr val="1B75BC"/>
                </a:solidFill>
                <a:latin typeface="Nexus Sans Pro" panose="02000503030000020003" pitchFamily="2" charset="77"/>
              </a:rPr>
              <a:t> </a:t>
            </a:r>
            <a:r>
              <a:rPr lang="en-US" sz="2000" b="1" i="0" dirty="0" err="1">
                <a:solidFill>
                  <a:srgbClr val="1B75BC"/>
                </a:solidFill>
                <a:latin typeface="Nexus Sans Pro" panose="02000503030000020003" pitchFamily="2" charset="77"/>
              </a:rPr>
              <a:t>behöver</a:t>
            </a:r>
            <a:r>
              <a:rPr lang="en-US" sz="2000" b="1" i="0" dirty="0">
                <a:solidFill>
                  <a:srgbClr val="1B75BC"/>
                </a:solidFill>
                <a:latin typeface="Nexus Sans Pro" panose="02000503030000020003" pitchFamily="2" charset="77"/>
              </a:rPr>
              <a:t> </a:t>
            </a:r>
            <a:r>
              <a:rPr lang="en-US" sz="2000" b="1" i="0" dirty="0" err="1">
                <a:solidFill>
                  <a:srgbClr val="1B75BC"/>
                </a:solidFill>
                <a:latin typeface="Nexus Sans Pro" panose="02000503030000020003" pitchFamily="2" charset="77"/>
              </a:rPr>
              <a:t>hända</a:t>
            </a:r>
            <a:r>
              <a:rPr lang="en-US" sz="2000" b="1" i="0" dirty="0">
                <a:solidFill>
                  <a:srgbClr val="1B75BC"/>
                </a:solidFill>
                <a:latin typeface="Nexus Sans Pro" panose="02000503030000020003" pitchFamily="2" charset="77"/>
              </a:rPr>
              <a:t>?</a:t>
            </a:r>
          </a:p>
          <a:p>
            <a:pPr algn="l"/>
            <a:endParaRPr lang="en-AU" sz="2000" b="0" i="0" dirty="0">
              <a:solidFill>
                <a:schemeClr val="tx1">
                  <a:lumMod val="85000"/>
                  <a:lumOff val="15000"/>
                </a:schemeClr>
              </a:solidFill>
              <a:latin typeface="Nexus Sans Pro" panose="02000503030000020003" pitchFamily="2" charset="77"/>
            </a:endParaRPr>
          </a:p>
        </p:txBody>
      </p:sp>
      <p:sp>
        <p:nvSpPr>
          <p:cNvPr id="12" name="TextBox 11">
            <a:extLst>
              <a:ext uri="{FF2B5EF4-FFF2-40B4-BE49-F238E27FC236}">
                <a16:creationId xmlns:a16="http://schemas.microsoft.com/office/drawing/2014/main" id="{9ABC11F7-FE7F-0A4A-94AF-EAE86CFE1B94}"/>
              </a:ext>
            </a:extLst>
          </p:cNvPr>
          <p:cNvSpPr txBox="1"/>
          <p:nvPr userDrawn="1"/>
        </p:nvSpPr>
        <p:spPr>
          <a:xfrm>
            <a:off x="421419" y="5167088"/>
            <a:ext cx="11370365" cy="61555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AU" sz="1700" b="0" i="1" kern="1200" spc="-50" dirty="0" err="1">
                <a:solidFill>
                  <a:schemeClr val="tx1">
                    <a:lumMod val="75000"/>
                    <a:lumOff val="25000"/>
                  </a:schemeClr>
                </a:solidFill>
                <a:effectLst/>
                <a:latin typeface="Nexus Sans Pro" panose="02000503030000020003" pitchFamily="2" charset="77"/>
                <a:ea typeface="+mn-ea"/>
                <a:cs typeface="+mn-cs"/>
              </a:rPr>
              <a:t>På</a:t>
            </a:r>
            <a:r>
              <a:rPr lang="en-AU" sz="1700" b="0" i="1" kern="1200" spc="-50" dirty="0">
                <a:solidFill>
                  <a:schemeClr val="tx1">
                    <a:lumMod val="75000"/>
                    <a:lumOff val="25000"/>
                  </a:schemeClr>
                </a:solidFill>
                <a:effectLst/>
                <a:latin typeface="Nexus Sans Pro" panose="02000503030000020003" pitchFamily="2" charset="77"/>
                <a:ea typeface="+mn-ea"/>
                <a:cs typeface="+mn-cs"/>
              </a:rPr>
              <a:t> </a:t>
            </a:r>
            <a:r>
              <a:rPr lang="en-AU" sz="1700" b="0" i="1" kern="1200" spc="-50" dirty="0" err="1">
                <a:solidFill>
                  <a:schemeClr val="tx1">
                    <a:lumMod val="75000"/>
                    <a:lumOff val="25000"/>
                  </a:schemeClr>
                </a:solidFill>
                <a:effectLst/>
                <a:latin typeface="Nexus Sans Pro" panose="02000503030000020003" pitchFamily="2" charset="77"/>
                <a:ea typeface="+mn-ea"/>
                <a:cs typeface="+mn-cs"/>
              </a:rPr>
              <a:t>en</a:t>
            </a:r>
            <a:r>
              <a:rPr lang="en-AU" sz="1700" b="0" i="1" kern="1200" spc="-50" dirty="0">
                <a:solidFill>
                  <a:schemeClr val="tx1">
                    <a:lumMod val="75000"/>
                    <a:lumOff val="25000"/>
                  </a:schemeClr>
                </a:solidFill>
                <a:effectLst/>
                <a:latin typeface="Nexus Sans Pro" panose="02000503030000020003" pitchFamily="2" charset="77"/>
                <a:ea typeface="+mn-ea"/>
                <a:cs typeface="+mn-cs"/>
              </a:rPr>
              <a:t> </a:t>
            </a:r>
            <a:r>
              <a:rPr lang="en-AU" sz="1700" b="0" i="1" kern="1200" spc="-50" dirty="0" err="1">
                <a:solidFill>
                  <a:schemeClr val="tx1">
                    <a:lumMod val="75000"/>
                    <a:lumOff val="25000"/>
                  </a:schemeClr>
                </a:solidFill>
                <a:effectLst/>
                <a:latin typeface="Nexus Sans Pro" panose="02000503030000020003" pitchFamily="2" charset="77"/>
                <a:ea typeface="+mn-ea"/>
                <a:cs typeface="+mn-cs"/>
              </a:rPr>
              <a:t>skala</a:t>
            </a:r>
            <a:r>
              <a:rPr lang="en-AU" sz="1700" b="0" i="1" kern="1200" spc="-50" dirty="0">
                <a:solidFill>
                  <a:schemeClr val="tx1">
                    <a:lumMod val="75000"/>
                    <a:lumOff val="25000"/>
                  </a:schemeClr>
                </a:solidFill>
                <a:effectLst/>
                <a:latin typeface="Nexus Sans Pro" panose="02000503030000020003" pitchFamily="2" charset="77"/>
                <a:ea typeface="+mn-ea"/>
                <a:cs typeface="+mn-cs"/>
              </a:rPr>
              <a:t> </a:t>
            </a:r>
            <a:r>
              <a:rPr lang="en-AU" sz="1700" b="0" i="1" kern="1200" spc="-50" dirty="0" err="1">
                <a:solidFill>
                  <a:schemeClr val="tx1">
                    <a:lumMod val="75000"/>
                    <a:lumOff val="25000"/>
                  </a:schemeClr>
                </a:solidFill>
                <a:effectLst/>
                <a:latin typeface="Nexus Sans Pro" panose="02000503030000020003" pitchFamily="2" charset="77"/>
                <a:ea typeface="+mn-ea"/>
                <a:cs typeface="+mn-cs"/>
              </a:rPr>
              <a:t>mellan</a:t>
            </a:r>
            <a:r>
              <a:rPr lang="en-AU" sz="1700" b="0" i="1" kern="1200" spc="-50" dirty="0">
                <a:solidFill>
                  <a:schemeClr val="tx1">
                    <a:lumMod val="75000"/>
                    <a:lumOff val="25000"/>
                  </a:schemeClr>
                </a:solidFill>
                <a:effectLst/>
                <a:latin typeface="Nexus Sans Pro" panose="02000503030000020003" pitchFamily="2" charset="77"/>
                <a:ea typeface="+mn-ea"/>
                <a:cs typeface="+mn-cs"/>
              </a:rPr>
              <a:t> 0 </a:t>
            </a:r>
            <a:r>
              <a:rPr lang="en-AU" sz="1700" b="0" i="1" kern="1200" spc="-50" dirty="0" err="1">
                <a:solidFill>
                  <a:schemeClr val="tx1">
                    <a:lumMod val="75000"/>
                    <a:lumOff val="25000"/>
                  </a:schemeClr>
                </a:solidFill>
                <a:effectLst/>
                <a:latin typeface="Nexus Sans Pro" panose="02000503030000020003" pitchFamily="2" charset="77"/>
                <a:ea typeface="+mn-ea"/>
                <a:cs typeface="+mn-cs"/>
              </a:rPr>
              <a:t>och</a:t>
            </a:r>
            <a:r>
              <a:rPr lang="en-AU" sz="1700" b="0" i="1" kern="1200" spc="-50" dirty="0">
                <a:solidFill>
                  <a:schemeClr val="tx1">
                    <a:lumMod val="75000"/>
                    <a:lumOff val="25000"/>
                  </a:schemeClr>
                </a:solidFill>
                <a:effectLst/>
                <a:latin typeface="Nexus Sans Pro" panose="02000503030000020003" pitchFamily="2" charset="77"/>
                <a:ea typeface="+mn-ea"/>
                <a:cs typeface="+mn-cs"/>
              </a:rPr>
              <a:t> 10 </a:t>
            </a:r>
            <a:r>
              <a:rPr lang="en-AU" sz="1700" b="0" i="1" kern="1200" spc="-50" dirty="0" err="1">
                <a:solidFill>
                  <a:schemeClr val="tx1">
                    <a:lumMod val="75000"/>
                    <a:lumOff val="25000"/>
                  </a:schemeClr>
                </a:solidFill>
                <a:effectLst/>
                <a:latin typeface="Nexus Sans Pro" panose="02000503030000020003" pitchFamily="2" charset="77"/>
                <a:ea typeface="+mn-ea"/>
                <a:cs typeface="+mn-cs"/>
              </a:rPr>
              <a:t>där</a:t>
            </a:r>
            <a:r>
              <a:rPr lang="en-AU" sz="1700" b="0" i="1" kern="1200" spc="-50" dirty="0">
                <a:solidFill>
                  <a:schemeClr val="tx1">
                    <a:lumMod val="75000"/>
                    <a:lumOff val="25000"/>
                  </a:schemeClr>
                </a:solidFill>
                <a:effectLst/>
                <a:latin typeface="Nexus Sans Pro" panose="02000503030000020003" pitchFamily="2" charset="77"/>
                <a:ea typeface="+mn-ea"/>
                <a:cs typeface="+mn-cs"/>
              </a:rPr>
              <a:t> 10 </a:t>
            </a:r>
            <a:r>
              <a:rPr lang="en-AU" sz="1700" b="0" i="1" kern="1200" spc="-50" dirty="0" err="1">
                <a:solidFill>
                  <a:schemeClr val="tx1">
                    <a:lumMod val="75000"/>
                    <a:lumOff val="25000"/>
                  </a:schemeClr>
                </a:solidFill>
                <a:effectLst/>
                <a:latin typeface="Nexus Sans Pro" panose="02000503030000020003" pitchFamily="2" charset="77"/>
                <a:ea typeface="+mn-ea"/>
                <a:cs typeface="+mn-cs"/>
              </a:rPr>
              <a:t>innebär</a:t>
            </a:r>
            <a:r>
              <a:rPr lang="en-AU" sz="1700" b="0" i="1" kern="1200" spc="-50" dirty="0">
                <a:solidFill>
                  <a:schemeClr val="tx1">
                    <a:lumMod val="75000"/>
                    <a:lumOff val="25000"/>
                  </a:schemeClr>
                </a:solidFill>
                <a:effectLst/>
                <a:latin typeface="Nexus Sans Pro" panose="02000503030000020003" pitchFamily="2" charset="77"/>
                <a:ea typeface="+mn-ea"/>
                <a:cs typeface="+mn-cs"/>
              </a:rPr>
              <a:t> </a:t>
            </a:r>
            <a:r>
              <a:rPr lang="en-AU" sz="1700" b="0" i="1" kern="1200" spc="-50" dirty="0" err="1">
                <a:solidFill>
                  <a:schemeClr val="tx1">
                    <a:lumMod val="75000"/>
                    <a:lumOff val="25000"/>
                  </a:schemeClr>
                </a:solidFill>
                <a:effectLst/>
                <a:latin typeface="Nexus Sans Pro" panose="02000503030000020003" pitchFamily="2" charset="77"/>
                <a:ea typeface="+mn-ea"/>
                <a:cs typeface="+mn-cs"/>
              </a:rPr>
              <a:t>att</a:t>
            </a:r>
            <a:r>
              <a:rPr lang="en-AU" sz="1700" b="0" i="1" kern="1200" spc="-50" dirty="0">
                <a:solidFill>
                  <a:schemeClr val="tx1">
                    <a:lumMod val="75000"/>
                    <a:lumOff val="25000"/>
                  </a:schemeClr>
                </a:solidFill>
                <a:effectLst/>
                <a:latin typeface="Nexus Sans Pro" panose="02000503030000020003" pitchFamily="2" charset="77"/>
                <a:ea typeface="+mn-ea"/>
                <a:cs typeface="+mn-cs"/>
              </a:rPr>
              <a:t> </a:t>
            </a:r>
            <a:r>
              <a:rPr lang="en-AU" sz="1700" b="0" i="1" kern="1200" spc="-50" dirty="0" err="1">
                <a:solidFill>
                  <a:schemeClr val="tx1">
                    <a:lumMod val="75000"/>
                    <a:lumOff val="25000"/>
                  </a:schemeClr>
                </a:solidFill>
                <a:effectLst/>
                <a:latin typeface="Nexus Sans Pro" panose="02000503030000020003" pitchFamily="2" charset="77"/>
                <a:ea typeface="+mn-ea"/>
                <a:cs typeface="+mn-cs"/>
              </a:rPr>
              <a:t>barnet</a:t>
            </a:r>
            <a:r>
              <a:rPr lang="en-AU" sz="1700" b="0" i="1" kern="1200" spc="-50" dirty="0">
                <a:solidFill>
                  <a:schemeClr val="tx1">
                    <a:lumMod val="75000"/>
                    <a:lumOff val="25000"/>
                  </a:schemeClr>
                </a:solidFill>
                <a:effectLst/>
                <a:latin typeface="Nexus Sans Pro" panose="02000503030000020003" pitchFamily="2" charset="77"/>
                <a:ea typeface="+mn-ea"/>
                <a:cs typeface="+mn-cs"/>
              </a:rPr>
              <a:t>/</a:t>
            </a:r>
            <a:r>
              <a:rPr lang="en-AU" sz="1700" b="0" i="1" kern="1200" spc="-50" dirty="0" err="1">
                <a:solidFill>
                  <a:schemeClr val="tx1">
                    <a:lumMod val="75000"/>
                    <a:lumOff val="25000"/>
                  </a:schemeClr>
                </a:solidFill>
                <a:effectLst/>
                <a:latin typeface="Nexus Sans Pro" panose="02000503030000020003" pitchFamily="2" charset="77"/>
                <a:ea typeface="+mn-ea"/>
                <a:cs typeface="+mn-cs"/>
              </a:rPr>
              <a:t>tonåringen</a:t>
            </a:r>
            <a:r>
              <a:rPr lang="en-AU" sz="1700" b="0" i="1" kern="1200" spc="-50" dirty="0">
                <a:solidFill>
                  <a:schemeClr val="tx1">
                    <a:lumMod val="75000"/>
                    <a:lumOff val="25000"/>
                  </a:schemeClr>
                </a:solidFill>
                <a:effectLst/>
                <a:latin typeface="Nexus Sans Pro" panose="02000503030000020003" pitchFamily="2" charset="77"/>
                <a:ea typeface="+mn-ea"/>
                <a:cs typeface="+mn-cs"/>
              </a:rPr>
              <a:t> </a:t>
            </a:r>
            <a:r>
              <a:rPr lang="en-AU" sz="1700" b="0" i="1" kern="1200" spc="-50" dirty="0" err="1">
                <a:solidFill>
                  <a:schemeClr val="tx1">
                    <a:lumMod val="75000"/>
                    <a:lumOff val="25000"/>
                  </a:schemeClr>
                </a:solidFill>
                <a:effectLst/>
                <a:latin typeface="Nexus Sans Pro" panose="02000503030000020003" pitchFamily="2" charset="77"/>
                <a:ea typeface="+mn-ea"/>
                <a:cs typeface="+mn-cs"/>
              </a:rPr>
              <a:t>är</a:t>
            </a:r>
            <a:r>
              <a:rPr lang="en-AU" sz="1700" b="0" i="1" kern="1200" spc="-50" dirty="0">
                <a:solidFill>
                  <a:schemeClr val="tx1">
                    <a:lumMod val="75000"/>
                    <a:lumOff val="25000"/>
                  </a:schemeClr>
                </a:solidFill>
                <a:effectLst/>
                <a:latin typeface="Nexus Sans Pro" panose="02000503030000020003" pitchFamily="2" charset="77"/>
                <a:ea typeface="+mn-ea"/>
                <a:cs typeface="+mn-cs"/>
              </a:rPr>
              <a:t> </a:t>
            </a:r>
            <a:r>
              <a:rPr lang="en-AU" sz="1700" b="0" i="1" kern="1200" spc="-50" dirty="0" err="1">
                <a:solidFill>
                  <a:schemeClr val="tx1">
                    <a:lumMod val="75000"/>
                    <a:lumOff val="25000"/>
                  </a:schemeClr>
                </a:solidFill>
                <a:effectLst/>
                <a:latin typeface="Nexus Sans Pro" panose="02000503030000020003" pitchFamily="2" charset="77"/>
                <a:ea typeface="+mn-ea"/>
                <a:cs typeface="+mn-cs"/>
              </a:rPr>
              <a:t>tillräckligt</a:t>
            </a:r>
            <a:r>
              <a:rPr lang="en-AU" sz="1700" b="0" i="1" kern="1200" spc="-50" dirty="0">
                <a:solidFill>
                  <a:schemeClr val="tx1">
                    <a:lumMod val="75000"/>
                    <a:lumOff val="25000"/>
                  </a:schemeClr>
                </a:solidFill>
                <a:effectLst/>
                <a:latin typeface="Nexus Sans Pro" panose="02000503030000020003" pitchFamily="2" charset="77"/>
                <a:ea typeface="+mn-ea"/>
                <a:cs typeface="+mn-cs"/>
              </a:rPr>
              <a:t> </a:t>
            </a:r>
            <a:r>
              <a:rPr lang="en-AU" sz="1700" b="0" i="1" kern="1200" spc="-50" dirty="0" err="1">
                <a:solidFill>
                  <a:schemeClr val="tx1">
                    <a:lumMod val="75000"/>
                    <a:lumOff val="25000"/>
                  </a:schemeClr>
                </a:solidFill>
                <a:effectLst/>
                <a:latin typeface="Nexus Sans Pro" panose="02000503030000020003" pitchFamily="2" charset="77"/>
                <a:ea typeface="+mn-ea"/>
                <a:cs typeface="+mn-cs"/>
              </a:rPr>
              <a:t>trygg</a:t>
            </a:r>
            <a:r>
              <a:rPr lang="en-AU" sz="1700" b="0" i="1" kern="1200" spc="-50" dirty="0">
                <a:solidFill>
                  <a:schemeClr val="tx1">
                    <a:lumMod val="75000"/>
                    <a:lumOff val="25000"/>
                  </a:schemeClr>
                </a:solidFill>
                <a:effectLst/>
                <a:latin typeface="Nexus Sans Pro" panose="02000503030000020003" pitchFamily="2" charset="77"/>
                <a:ea typeface="+mn-ea"/>
                <a:cs typeface="+mn-cs"/>
              </a:rPr>
              <a:t> </a:t>
            </a:r>
            <a:r>
              <a:rPr lang="en-AU" sz="1700" b="0" i="1" kern="1200" spc="-50" dirty="0" err="1">
                <a:solidFill>
                  <a:schemeClr val="tx1">
                    <a:lumMod val="75000"/>
                    <a:lumOff val="25000"/>
                  </a:schemeClr>
                </a:solidFill>
                <a:effectLst/>
                <a:latin typeface="Nexus Sans Pro" panose="02000503030000020003" pitchFamily="2" charset="77"/>
                <a:ea typeface="+mn-ea"/>
                <a:cs typeface="+mn-cs"/>
              </a:rPr>
              <a:t>och</a:t>
            </a:r>
            <a:r>
              <a:rPr lang="en-AU" sz="1700" b="0" i="1" kern="1200" spc="-50" dirty="0">
                <a:solidFill>
                  <a:schemeClr val="tx1">
                    <a:lumMod val="75000"/>
                    <a:lumOff val="25000"/>
                  </a:schemeClr>
                </a:solidFill>
                <a:effectLst/>
                <a:latin typeface="Nexus Sans Pro" panose="02000503030000020003" pitchFamily="2" charset="77"/>
                <a:ea typeface="+mn-ea"/>
                <a:cs typeface="+mn-cs"/>
              </a:rPr>
              <a:t> </a:t>
            </a:r>
            <a:r>
              <a:rPr lang="en-AU" sz="1700" b="0" i="1" kern="1200" spc="-50" dirty="0" err="1">
                <a:solidFill>
                  <a:schemeClr val="tx1">
                    <a:lumMod val="75000"/>
                    <a:lumOff val="25000"/>
                  </a:schemeClr>
                </a:solidFill>
                <a:effectLst/>
                <a:latin typeface="Nexus Sans Pro" panose="02000503030000020003" pitchFamily="2" charset="77"/>
                <a:ea typeface="+mn-ea"/>
                <a:cs typeface="+mn-cs"/>
              </a:rPr>
              <a:t>säker</a:t>
            </a:r>
            <a:r>
              <a:rPr lang="en-AU" sz="1700" b="0" i="1" kern="1200" spc="-50" dirty="0">
                <a:solidFill>
                  <a:schemeClr val="tx1">
                    <a:lumMod val="75000"/>
                    <a:lumOff val="25000"/>
                  </a:schemeClr>
                </a:solidFill>
                <a:effectLst/>
                <a:latin typeface="Nexus Sans Pro" panose="02000503030000020003" pitchFamily="2" charset="77"/>
                <a:ea typeface="+mn-ea"/>
                <a:cs typeface="+mn-cs"/>
              </a:rPr>
              <a:t> </a:t>
            </a:r>
            <a:r>
              <a:rPr lang="en-AU" sz="1700" b="0" i="1" kern="1200" spc="-50" dirty="0" err="1">
                <a:solidFill>
                  <a:schemeClr val="tx1">
                    <a:lumMod val="75000"/>
                    <a:lumOff val="25000"/>
                  </a:schemeClr>
                </a:solidFill>
                <a:effectLst/>
                <a:latin typeface="Nexus Sans Pro" panose="02000503030000020003" pitchFamily="2" charset="77"/>
                <a:ea typeface="+mn-ea"/>
                <a:cs typeface="+mn-cs"/>
              </a:rPr>
              <a:t>och</a:t>
            </a:r>
            <a:r>
              <a:rPr lang="en-AU" sz="1700" b="0" i="1" kern="1200" spc="-50" dirty="0">
                <a:solidFill>
                  <a:schemeClr val="tx1">
                    <a:lumMod val="75000"/>
                    <a:lumOff val="25000"/>
                  </a:schemeClr>
                </a:solidFill>
                <a:effectLst/>
                <a:latin typeface="Nexus Sans Pro" panose="02000503030000020003" pitchFamily="2" charset="77"/>
                <a:ea typeface="+mn-ea"/>
                <a:cs typeface="+mn-cs"/>
              </a:rPr>
              <a:t> vi </a:t>
            </a:r>
            <a:r>
              <a:rPr lang="en-AU" sz="1700" b="0" i="1" kern="1200" spc="-50" dirty="0" err="1">
                <a:solidFill>
                  <a:schemeClr val="tx1">
                    <a:lumMod val="75000"/>
                    <a:lumOff val="25000"/>
                  </a:schemeClr>
                </a:solidFill>
                <a:effectLst/>
                <a:latin typeface="Nexus Sans Pro" panose="02000503030000020003" pitchFamily="2" charset="77"/>
                <a:ea typeface="+mn-ea"/>
                <a:cs typeface="+mn-cs"/>
              </a:rPr>
              <a:t>kan</a:t>
            </a:r>
            <a:r>
              <a:rPr lang="en-AU" sz="1700" b="0" i="1" kern="1200" spc="-50" dirty="0">
                <a:solidFill>
                  <a:schemeClr val="tx1">
                    <a:lumMod val="75000"/>
                    <a:lumOff val="25000"/>
                  </a:schemeClr>
                </a:solidFill>
                <a:effectLst/>
                <a:latin typeface="Nexus Sans Pro" panose="02000503030000020003" pitchFamily="2" charset="77"/>
                <a:ea typeface="+mn-ea"/>
                <a:cs typeface="+mn-cs"/>
              </a:rPr>
              <a:t> </a:t>
            </a:r>
            <a:r>
              <a:rPr lang="en-AU" sz="1700" b="0" i="1" kern="1200" spc="-50" dirty="0" err="1">
                <a:solidFill>
                  <a:schemeClr val="tx1">
                    <a:lumMod val="75000"/>
                    <a:lumOff val="25000"/>
                  </a:schemeClr>
                </a:solidFill>
                <a:effectLst/>
                <a:latin typeface="Nexus Sans Pro" panose="02000503030000020003" pitchFamily="2" charset="77"/>
                <a:ea typeface="+mn-ea"/>
                <a:cs typeface="+mn-cs"/>
              </a:rPr>
              <a:t>avsluta</a:t>
            </a:r>
            <a:r>
              <a:rPr lang="en-AU" sz="1700" b="0" i="1" kern="1200" spc="-50" dirty="0">
                <a:solidFill>
                  <a:schemeClr val="tx1">
                    <a:lumMod val="75000"/>
                    <a:lumOff val="25000"/>
                  </a:schemeClr>
                </a:solidFill>
                <a:effectLst/>
                <a:latin typeface="Nexus Sans Pro" panose="02000503030000020003" pitchFamily="2" charset="77"/>
                <a:ea typeface="+mn-ea"/>
                <a:cs typeface="+mn-cs"/>
              </a:rPr>
              <a:t> </a:t>
            </a:r>
            <a:r>
              <a:rPr lang="en-AU" sz="1700" b="0" i="1" kern="1200" spc="-50" dirty="0" err="1">
                <a:solidFill>
                  <a:schemeClr val="tx1">
                    <a:lumMod val="75000"/>
                    <a:lumOff val="25000"/>
                  </a:schemeClr>
                </a:solidFill>
                <a:effectLst/>
                <a:latin typeface="Nexus Sans Pro" panose="02000503030000020003" pitchFamily="2" charset="77"/>
                <a:ea typeface="+mn-ea"/>
                <a:cs typeface="+mn-cs"/>
              </a:rPr>
              <a:t>ärendet</a:t>
            </a:r>
            <a:r>
              <a:rPr lang="en-AU" sz="1700" b="0" i="1" kern="1200" spc="-50" dirty="0">
                <a:solidFill>
                  <a:schemeClr val="tx1">
                    <a:lumMod val="75000"/>
                    <a:lumOff val="25000"/>
                  </a:schemeClr>
                </a:solidFill>
                <a:effectLst/>
                <a:latin typeface="Nexus Sans Pro" panose="02000503030000020003" pitchFamily="2" charset="77"/>
                <a:ea typeface="+mn-ea"/>
                <a:cs typeface="+mn-cs"/>
              </a:rPr>
              <a:t> </a:t>
            </a:r>
            <a:r>
              <a:rPr lang="en-AU" sz="1700" b="0" i="1" kern="1200" spc="-50" dirty="0" err="1">
                <a:solidFill>
                  <a:schemeClr val="tx1">
                    <a:lumMod val="75000"/>
                    <a:lumOff val="25000"/>
                  </a:schemeClr>
                </a:solidFill>
                <a:effectLst/>
                <a:latin typeface="Nexus Sans Pro" panose="02000503030000020003" pitchFamily="2" charset="77"/>
                <a:ea typeface="+mn-ea"/>
                <a:cs typeface="+mn-cs"/>
              </a:rPr>
              <a:t>och</a:t>
            </a:r>
            <a:r>
              <a:rPr lang="en-AU" sz="1700" b="0" i="1" kern="1200" spc="-50" dirty="0">
                <a:solidFill>
                  <a:schemeClr val="tx1">
                    <a:lumMod val="75000"/>
                    <a:lumOff val="25000"/>
                  </a:schemeClr>
                </a:solidFill>
                <a:effectLst/>
                <a:latin typeface="Nexus Sans Pro" panose="02000503030000020003" pitchFamily="2" charset="77"/>
                <a:ea typeface="+mn-ea"/>
                <a:cs typeface="+mn-cs"/>
              </a:rPr>
              <a:t> 0 </a:t>
            </a:r>
            <a:r>
              <a:rPr lang="en-AU" sz="1700" b="0" i="1" kern="1200" spc="-50" dirty="0" err="1">
                <a:solidFill>
                  <a:schemeClr val="tx1">
                    <a:lumMod val="75000"/>
                    <a:lumOff val="25000"/>
                  </a:schemeClr>
                </a:solidFill>
                <a:effectLst/>
                <a:latin typeface="Nexus Sans Pro" panose="02000503030000020003" pitchFamily="2" charset="77"/>
                <a:ea typeface="+mn-ea"/>
                <a:cs typeface="+mn-cs"/>
              </a:rPr>
              <a:t>innebär</a:t>
            </a:r>
            <a:r>
              <a:rPr lang="en-AU" sz="1700" b="0" i="1" kern="1200" spc="-50" dirty="0">
                <a:solidFill>
                  <a:schemeClr val="tx1">
                    <a:lumMod val="75000"/>
                    <a:lumOff val="25000"/>
                  </a:schemeClr>
                </a:solidFill>
                <a:effectLst/>
                <a:latin typeface="Nexus Sans Pro" panose="02000503030000020003" pitchFamily="2" charset="77"/>
                <a:ea typeface="+mn-ea"/>
                <a:cs typeface="+mn-cs"/>
              </a:rPr>
              <a:t> </a:t>
            </a:r>
            <a:r>
              <a:rPr lang="en-AU" sz="1700" b="0" i="1" kern="1200" spc="-50" dirty="0" err="1">
                <a:solidFill>
                  <a:schemeClr val="tx1">
                    <a:lumMod val="75000"/>
                    <a:lumOff val="25000"/>
                  </a:schemeClr>
                </a:solidFill>
                <a:effectLst/>
                <a:latin typeface="Nexus Sans Pro" panose="02000503030000020003" pitchFamily="2" charset="77"/>
                <a:ea typeface="+mn-ea"/>
                <a:cs typeface="+mn-cs"/>
              </a:rPr>
              <a:t>att</a:t>
            </a:r>
            <a:r>
              <a:rPr lang="en-AU" sz="1700" b="0" i="1" kern="1200" spc="-50" dirty="0">
                <a:solidFill>
                  <a:schemeClr val="tx1">
                    <a:lumMod val="75000"/>
                    <a:lumOff val="25000"/>
                  </a:schemeClr>
                </a:solidFill>
                <a:effectLst/>
                <a:latin typeface="Nexus Sans Pro" panose="02000503030000020003" pitchFamily="2" charset="77"/>
                <a:ea typeface="+mn-ea"/>
                <a:cs typeface="+mn-cs"/>
              </a:rPr>
              <a:t> </a:t>
            </a:r>
            <a:r>
              <a:rPr lang="en-AU" sz="1700" b="0" i="1" kern="1200" spc="-50" dirty="0" err="1">
                <a:solidFill>
                  <a:schemeClr val="tx1">
                    <a:lumMod val="75000"/>
                    <a:lumOff val="25000"/>
                  </a:schemeClr>
                </a:solidFill>
                <a:effectLst/>
                <a:latin typeface="Nexus Sans Pro" panose="02000503030000020003" pitchFamily="2" charset="77"/>
                <a:ea typeface="+mn-ea"/>
                <a:cs typeface="+mn-cs"/>
              </a:rPr>
              <a:t>situationen</a:t>
            </a:r>
            <a:r>
              <a:rPr lang="en-AU" sz="1700" b="0" i="1" kern="1200" spc="-50" dirty="0">
                <a:solidFill>
                  <a:schemeClr val="tx1">
                    <a:lumMod val="75000"/>
                    <a:lumOff val="25000"/>
                  </a:schemeClr>
                </a:solidFill>
                <a:effectLst/>
                <a:latin typeface="Nexus Sans Pro" panose="02000503030000020003" pitchFamily="2" charset="77"/>
                <a:ea typeface="+mn-ea"/>
                <a:cs typeface="+mn-cs"/>
              </a:rPr>
              <a:t> </a:t>
            </a:r>
            <a:r>
              <a:rPr lang="en-AU" sz="1700" b="0" i="1" kern="1200" spc="-50" dirty="0" err="1">
                <a:solidFill>
                  <a:schemeClr val="tx1">
                    <a:lumMod val="75000"/>
                    <a:lumOff val="25000"/>
                  </a:schemeClr>
                </a:solidFill>
                <a:effectLst/>
                <a:latin typeface="Nexus Sans Pro" panose="02000503030000020003" pitchFamily="2" charset="77"/>
                <a:ea typeface="+mn-ea"/>
                <a:cs typeface="+mn-cs"/>
              </a:rPr>
              <a:t>är</a:t>
            </a:r>
            <a:r>
              <a:rPr lang="en-AU" sz="1700" b="0" i="1" kern="1200" spc="-50" dirty="0">
                <a:solidFill>
                  <a:schemeClr val="tx1">
                    <a:lumMod val="75000"/>
                    <a:lumOff val="25000"/>
                  </a:schemeClr>
                </a:solidFill>
                <a:effectLst/>
                <a:latin typeface="Nexus Sans Pro" panose="02000503030000020003" pitchFamily="2" charset="77"/>
                <a:ea typeface="+mn-ea"/>
                <a:cs typeface="+mn-cs"/>
              </a:rPr>
              <a:t> </a:t>
            </a:r>
            <a:r>
              <a:rPr lang="en-AU" sz="1700" b="0" i="1" kern="1200" spc="-50" dirty="0" err="1">
                <a:solidFill>
                  <a:schemeClr val="tx1">
                    <a:lumMod val="75000"/>
                    <a:lumOff val="25000"/>
                  </a:schemeClr>
                </a:solidFill>
                <a:effectLst/>
                <a:latin typeface="Nexus Sans Pro" panose="02000503030000020003" pitchFamily="2" charset="77"/>
                <a:ea typeface="+mn-ea"/>
                <a:cs typeface="+mn-cs"/>
              </a:rPr>
              <a:t>så</a:t>
            </a:r>
            <a:r>
              <a:rPr lang="en-AU" sz="1700" b="0" i="1" kern="1200" spc="-50" dirty="0">
                <a:solidFill>
                  <a:schemeClr val="tx1">
                    <a:lumMod val="75000"/>
                    <a:lumOff val="25000"/>
                  </a:schemeClr>
                </a:solidFill>
                <a:effectLst/>
                <a:latin typeface="Nexus Sans Pro" panose="02000503030000020003" pitchFamily="2" charset="77"/>
                <a:ea typeface="+mn-ea"/>
                <a:cs typeface="+mn-cs"/>
              </a:rPr>
              <a:t> </a:t>
            </a:r>
            <a:r>
              <a:rPr lang="en-AU" sz="1700" b="0" i="1" kern="1200" spc="-50" dirty="0" err="1">
                <a:solidFill>
                  <a:schemeClr val="tx1">
                    <a:lumMod val="75000"/>
                    <a:lumOff val="25000"/>
                  </a:schemeClr>
                </a:solidFill>
                <a:effectLst/>
                <a:latin typeface="Nexus Sans Pro" panose="02000503030000020003" pitchFamily="2" charset="77"/>
                <a:ea typeface="+mn-ea"/>
                <a:cs typeface="+mn-cs"/>
              </a:rPr>
              <a:t>dålig</a:t>
            </a:r>
            <a:r>
              <a:rPr lang="en-AU" sz="1700" b="0" i="1" kern="1200" spc="-50" dirty="0">
                <a:solidFill>
                  <a:schemeClr val="tx1">
                    <a:lumMod val="75000"/>
                    <a:lumOff val="25000"/>
                  </a:schemeClr>
                </a:solidFill>
                <a:effectLst/>
                <a:latin typeface="Nexus Sans Pro" panose="02000503030000020003" pitchFamily="2" charset="77"/>
                <a:ea typeface="+mn-ea"/>
                <a:cs typeface="+mn-cs"/>
              </a:rPr>
              <a:t> </a:t>
            </a:r>
            <a:r>
              <a:rPr lang="en-AU" sz="1700" b="0" i="1" kern="1200" spc="-50" dirty="0" err="1">
                <a:solidFill>
                  <a:schemeClr val="tx1">
                    <a:lumMod val="75000"/>
                    <a:lumOff val="25000"/>
                  </a:schemeClr>
                </a:solidFill>
                <a:effectLst/>
                <a:latin typeface="Nexus Sans Pro" panose="02000503030000020003" pitchFamily="2" charset="77"/>
                <a:ea typeface="+mn-ea"/>
                <a:cs typeface="+mn-cs"/>
              </a:rPr>
              <a:t>för</a:t>
            </a:r>
            <a:r>
              <a:rPr lang="en-AU" sz="1700" b="0" i="1" kern="1200" spc="-50" dirty="0">
                <a:solidFill>
                  <a:schemeClr val="tx1">
                    <a:lumMod val="75000"/>
                    <a:lumOff val="25000"/>
                  </a:schemeClr>
                </a:solidFill>
                <a:effectLst/>
                <a:latin typeface="Nexus Sans Pro" panose="02000503030000020003" pitchFamily="2" charset="77"/>
                <a:ea typeface="+mn-ea"/>
                <a:cs typeface="+mn-cs"/>
              </a:rPr>
              <a:t> </a:t>
            </a:r>
            <a:r>
              <a:rPr lang="en-AU" sz="1700" b="0" i="1" kern="1200" spc="-50" dirty="0" err="1">
                <a:solidFill>
                  <a:schemeClr val="tx1">
                    <a:lumMod val="75000"/>
                    <a:lumOff val="25000"/>
                  </a:schemeClr>
                </a:solidFill>
                <a:effectLst/>
                <a:latin typeface="Nexus Sans Pro" panose="02000503030000020003" pitchFamily="2" charset="77"/>
                <a:ea typeface="+mn-ea"/>
                <a:cs typeface="+mn-cs"/>
              </a:rPr>
              <a:t>barnet</a:t>
            </a:r>
            <a:r>
              <a:rPr lang="en-AU" sz="1700" b="0" i="1" kern="1200" spc="-50" dirty="0">
                <a:solidFill>
                  <a:schemeClr val="tx1">
                    <a:lumMod val="75000"/>
                    <a:lumOff val="25000"/>
                  </a:schemeClr>
                </a:solidFill>
                <a:effectLst/>
                <a:latin typeface="Nexus Sans Pro" panose="02000503030000020003" pitchFamily="2" charset="77"/>
                <a:ea typeface="+mn-ea"/>
                <a:cs typeface="+mn-cs"/>
              </a:rPr>
              <a:t>/</a:t>
            </a:r>
            <a:r>
              <a:rPr lang="en-AU" sz="1700" b="0" i="1" kern="1200" spc="-50" dirty="0" err="1">
                <a:solidFill>
                  <a:schemeClr val="tx1">
                    <a:lumMod val="75000"/>
                    <a:lumOff val="25000"/>
                  </a:schemeClr>
                </a:solidFill>
                <a:effectLst/>
                <a:latin typeface="Nexus Sans Pro" panose="02000503030000020003" pitchFamily="2" charset="77"/>
                <a:ea typeface="+mn-ea"/>
                <a:cs typeface="+mn-cs"/>
              </a:rPr>
              <a:t>tonåringen</a:t>
            </a:r>
            <a:r>
              <a:rPr lang="en-AU" sz="1700" b="0" i="1" kern="1200" spc="-50" dirty="0">
                <a:solidFill>
                  <a:schemeClr val="tx1">
                    <a:lumMod val="75000"/>
                    <a:lumOff val="25000"/>
                  </a:schemeClr>
                </a:solidFill>
                <a:effectLst/>
                <a:latin typeface="Nexus Sans Pro" panose="02000503030000020003" pitchFamily="2" charset="77"/>
                <a:ea typeface="+mn-ea"/>
                <a:cs typeface="+mn-cs"/>
              </a:rPr>
              <a:t> </a:t>
            </a:r>
            <a:r>
              <a:rPr lang="en-AU" sz="1700" b="0" i="1" kern="1200" spc="-50" dirty="0" err="1">
                <a:solidFill>
                  <a:schemeClr val="tx1">
                    <a:lumMod val="75000"/>
                    <a:lumOff val="25000"/>
                  </a:schemeClr>
                </a:solidFill>
                <a:effectLst/>
                <a:latin typeface="Nexus Sans Pro" panose="02000503030000020003" pitchFamily="2" charset="77"/>
                <a:ea typeface="+mn-ea"/>
                <a:cs typeface="+mn-cs"/>
              </a:rPr>
              <a:t>att</a:t>
            </a:r>
            <a:r>
              <a:rPr lang="en-AU" sz="1700" b="0" i="1" kern="1200" spc="-50" dirty="0">
                <a:solidFill>
                  <a:schemeClr val="tx1">
                    <a:lumMod val="75000"/>
                    <a:lumOff val="25000"/>
                  </a:schemeClr>
                </a:solidFill>
                <a:effectLst/>
                <a:latin typeface="Nexus Sans Pro" panose="02000503030000020003" pitchFamily="2" charset="77"/>
                <a:ea typeface="+mn-ea"/>
                <a:cs typeface="+mn-cs"/>
              </a:rPr>
              <a:t> vi </a:t>
            </a:r>
            <a:r>
              <a:rPr lang="en-AU" sz="1700" b="0" i="1" kern="1200" spc="-50" dirty="0" err="1">
                <a:solidFill>
                  <a:schemeClr val="tx1">
                    <a:lumMod val="75000"/>
                    <a:lumOff val="25000"/>
                  </a:schemeClr>
                </a:solidFill>
                <a:effectLst/>
                <a:latin typeface="Nexus Sans Pro" panose="02000503030000020003" pitchFamily="2" charset="77"/>
                <a:ea typeface="+mn-ea"/>
                <a:cs typeface="+mn-cs"/>
              </a:rPr>
              <a:t>omedelbart</a:t>
            </a:r>
            <a:r>
              <a:rPr lang="en-AU" sz="1700" b="0" i="1" kern="1200" spc="-50" dirty="0">
                <a:solidFill>
                  <a:schemeClr val="tx1">
                    <a:lumMod val="75000"/>
                    <a:lumOff val="25000"/>
                  </a:schemeClr>
                </a:solidFill>
                <a:effectLst/>
                <a:latin typeface="Nexus Sans Pro" panose="02000503030000020003" pitchFamily="2" charset="77"/>
                <a:ea typeface="+mn-ea"/>
                <a:cs typeface="+mn-cs"/>
              </a:rPr>
              <a:t> </a:t>
            </a:r>
            <a:r>
              <a:rPr lang="en-AU" sz="1700" b="0" i="1" kern="1200" spc="-50" dirty="0" err="1">
                <a:solidFill>
                  <a:schemeClr val="tx1">
                    <a:lumMod val="75000"/>
                    <a:lumOff val="25000"/>
                  </a:schemeClr>
                </a:solidFill>
                <a:effectLst/>
                <a:latin typeface="Nexus Sans Pro" panose="02000503030000020003" pitchFamily="2" charset="77"/>
                <a:ea typeface="+mn-ea"/>
                <a:cs typeface="+mn-cs"/>
              </a:rPr>
              <a:t>måste</a:t>
            </a:r>
            <a:r>
              <a:rPr lang="en-AU" sz="1700" b="0" i="1" kern="1200" spc="-50" dirty="0">
                <a:solidFill>
                  <a:schemeClr val="tx1">
                    <a:lumMod val="75000"/>
                    <a:lumOff val="25000"/>
                  </a:schemeClr>
                </a:solidFill>
                <a:effectLst/>
                <a:latin typeface="Nexus Sans Pro" panose="02000503030000020003" pitchFamily="2" charset="77"/>
                <a:ea typeface="+mn-ea"/>
                <a:cs typeface="+mn-cs"/>
              </a:rPr>
              <a:t> </a:t>
            </a:r>
            <a:r>
              <a:rPr lang="en-AU" sz="1700" b="0" i="1" kern="1200" spc="-50" dirty="0" err="1">
                <a:solidFill>
                  <a:schemeClr val="tx1">
                    <a:lumMod val="75000"/>
                    <a:lumOff val="25000"/>
                  </a:schemeClr>
                </a:solidFill>
                <a:effectLst/>
                <a:latin typeface="Nexus Sans Pro" panose="02000503030000020003" pitchFamily="2" charset="77"/>
                <a:ea typeface="+mn-ea"/>
                <a:cs typeface="+mn-cs"/>
              </a:rPr>
              <a:t>placera</a:t>
            </a:r>
            <a:r>
              <a:rPr lang="en-AU" sz="1700" b="0" i="1" kern="1200" spc="-50" dirty="0">
                <a:solidFill>
                  <a:schemeClr val="tx1">
                    <a:lumMod val="75000"/>
                    <a:lumOff val="25000"/>
                  </a:schemeClr>
                </a:solidFill>
                <a:effectLst/>
                <a:latin typeface="Nexus Sans Pro" panose="02000503030000020003" pitchFamily="2" charset="77"/>
                <a:ea typeface="+mn-ea"/>
                <a:cs typeface="+mn-cs"/>
              </a:rPr>
              <a:t> hen</a:t>
            </a:r>
            <a:r>
              <a:rPr lang="en-AU" sz="1700" b="0" i="1" kern="1200" spc="-50" baseline="0" dirty="0">
                <a:solidFill>
                  <a:schemeClr val="tx1">
                    <a:lumMod val="75000"/>
                    <a:lumOff val="25000"/>
                  </a:schemeClr>
                </a:solidFill>
                <a:effectLst/>
                <a:latin typeface="Nexus Sans Pro" panose="02000503030000020003" pitchFamily="2" charset="77"/>
                <a:ea typeface="+mn-ea"/>
                <a:cs typeface="+mn-cs"/>
              </a:rPr>
              <a:t> </a:t>
            </a:r>
            <a:r>
              <a:rPr lang="en-AU" sz="1700" b="0" i="1" kern="1200" spc="-50" dirty="0" err="1">
                <a:solidFill>
                  <a:schemeClr val="tx1">
                    <a:lumMod val="75000"/>
                    <a:lumOff val="25000"/>
                  </a:schemeClr>
                </a:solidFill>
                <a:effectLst/>
                <a:latin typeface="Nexus Sans Pro" panose="02000503030000020003" pitchFamily="2" charset="77"/>
                <a:ea typeface="+mn-ea"/>
                <a:cs typeface="+mn-cs"/>
              </a:rPr>
              <a:t>utanför</a:t>
            </a:r>
            <a:r>
              <a:rPr lang="en-AU" sz="1700" b="0" i="1" kern="1200" spc="-50" dirty="0">
                <a:solidFill>
                  <a:schemeClr val="tx1">
                    <a:lumMod val="75000"/>
                    <a:lumOff val="25000"/>
                  </a:schemeClr>
                </a:solidFill>
                <a:effectLst/>
                <a:latin typeface="Nexus Sans Pro" panose="02000503030000020003" pitchFamily="2" charset="77"/>
                <a:ea typeface="+mn-ea"/>
                <a:cs typeface="+mn-cs"/>
              </a:rPr>
              <a:t> </a:t>
            </a:r>
            <a:r>
              <a:rPr lang="en-AU" sz="1700" b="0" i="1" kern="1200" spc="-50" dirty="0" err="1">
                <a:solidFill>
                  <a:schemeClr val="tx1">
                    <a:lumMod val="75000"/>
                    <a:lumOff val="25000"/>
                  </a:schemeClr>
                </a:solidFill>
                <a:effectLst/>
                <a:latin typeface="Nexus Sans Pro" panose="02000503030000020003" pitchFamily="2" charset="77"/>
                <a:ea typeface="+mn-ea"/>
                <a:cs typeface="+mn-cs"/>
              </a:rPr>
              <a:t>hemmet</a:t>
            </a:r>
            <a:r>
              <a:rPr lang="en-AU" sz="1700" b="0" i="1" kern="1200" spc="-50" dirty="0">
                <a:solidFill>
                  <a:schemeClr val="tx1">
                    <a:lumMod val="75000"/>
                    <a:lumOff val="25000"/>
                  </a:schemeClr>
                </a:solidFill>
                <a:effectLst/>
                <a:latin typeface="Nexus Sans Pro" panose="02000503030000020003" pitchFamily="2" charset="77"/>
                <a:ea typeface="+mn-ea"/>
                <a:cs typeface="+mn-cs"/>
              </a:rPr>
              <a:t>, var </a:t>
            </a:r>
            <a:r>
              <a:rPr lang="en-AU" sz="1700" b="0" i="1" kern="1200" spc="-50" dirty="0" err="1">
                <a:solidFill>
                  <a:schemeClr val="tx1">
                    <a:lumMod val="75000"/>
                    <a:lumOff val="25000"/>
                  </a:schemeClr>
                </a:solidFill>
                <a:effectLst/>
                <a:latin typeface="Nexus Sans Pro" panose="02000503030000020003" pitchFamily="2" charset="77"/>
                <a:ea typeface="+mn-ea"/>
                <a:cs typeface="+mn-cs"/>
              </a:rPr>
              <a:t>på</a:t>
            </a:r>
            <a:r>
              <a:rPr lang="en-AU" sz="1700" b="0" i="1" kern="1200" spc="-50" dirty="0">
                <a:solidFill>
                  <a:schemeClr val="tx1">
                    <a:lumMod val="75000"/>
                    <a:lumOff val="25000"/>
                  </a:schemeClr>
                </a:solidFill>
                <a:effectLst/>
                <a:latin typeface="Nexus Sans Pro" panose="02000503030000020003" pitchFamily="2" charset="77"/>
                <a:ea typeface="+mn-ea"/>
                <a:cs typeface="+mn-cs"/>
              </a:rPr>
              <a:t> </a:t>
            </a:r>
            <a:r>
              <a:rPr lang="en-AU" sz="1700" b="0" i="1" kern="1200" spc="-50" dirty="0" err="1">
                <a:solidFill>
                  <a:schemeClr val="tx1">
                    <a:lumMod val="75000"/>
                    <a:lumOff val="25000"/>
                  </a:schemeClr>
                </a:solidFill>
                <a:effectLst/>
                <a:latin typeface="Nexus Sans Pro" panose="02000503030000020003" pitchFamily="2" charset="77"/>
                <a:ea typeface="+mn-ea"/>
                <a:cs typeface="+mn-cs"/>
              </a:rPr>
              <a:t>skalan</a:t>
            </a:r>
            <a:r>
              <a:rPr lang="en-AU" sz="1700" b="0" i="1" kern="1200" spc="-50" dirty="0">
                <a:solidFill>
                  <a:schemeClr val="tx1">
                    <a:lumMod val="75000"/>
                    <a:lumOff val="25000"/>
                  </a:schemeClr>
                </a:solidFill>
                <a:effectLst/>
                <a:latin typeface="Nexus Sans Pro" panose="02000503030000020003" pitchFamily="2" charset="77"/>
                <a:ea typeface="+mn-ea"/>
                <a:cs typeface="+mn-cs"/>
              </a:rPr>
              <a:t> </a:t>
            </a:r>
            <a:r>
              <a:rPr lang="en-AU" sz="1700" b="0" i="1" kern="1200" spc="-50" dirty="0" err="1">
                <a:solidFill>
                  <a:schemeClr val="tx1">
                    <a:lumMod val="75000"/>
                    <a:lumOff val="25000"/>
                  </a:schemeClr>
                </a:solidFill>
                <a:effectLst/>
                <a:latin typeface="Nexus Sans Pro" panose="02000503030000020003" pitchFamily="2" charset="77"/>
                <a:ea typeface="+mn-ea"/>
                <a:cs typeface="+mn-cs"/>
              </a:rPr>
              <a:t>placerar</a:t>
            </a:r>
            <a:r>
              <a:rPr lang="en-AU" sz="1700" b="0" i="1" kern="1200" spc="-50" dirty="0">
                <a:solidFill>
                  <a:schemeClr val="tx1">
                    <a:lumMod val="75000"/>
                    <a:lumOff val="25000"/>
                  </a:schemeClr>
                </a:solidFill>
                <a:effectLst/>
                <a:latin typeface="Nexus Sans Pro" panose="02000503030000020003" pitchFamily="2" charset="77"/>
                <a:ea typeface="+mn-ea"/>
                <a:cs typeface="+mn-cs"/>
              </a:rPr>
              <a:t> du dig </a:t>
            </a:r>
            <a:r>
              <a:rPr lang="en-AU" sz="1700" b="0" i="1" kern="1200" spc="-50" dirty="0" err="1">
                <a:solidFill>
                  <a:schemeClr val="tx1">
                    <a:lumMod val="75000"/>
                    <a:lumOff val="25000"/>
                  </a:schemeClr>
                </a:solidFill>
                <a:effectLst/>
                <a:latin typeface="Nexus Sans Pro" panose="02000503030000020003" pitchFamily="2" charset="77"/>
                <a:ea typeface="+mn-ea"/>
                <a:cs typeface="+mn-cs"/>
              </a:rPr>
              <a:t>idag</a:t>
            </a:r>
            <a:r>
              <a:rPr lang="en-AU" sz="1700" b="0" i="1" kern="1200" spc="-50" dirty="0">
                <a:solidFill>
                  <a:schemeClr val="tx1">
                    <a:lumMod val="75000"/>
                    <a:lumOff val="25000"/>
                  </a:schemeClr>
                </a:solidFill>
                <a:effectLst/>
                <a:latin typeface="Nexus Sans Pro" panose="02000503030000020003" pitchFamily="2" charset="77"/>
                <a:ea typeface="+mn-ea"/>
                <a:cs typeface="+mn-cs"/>
              </a:rPr>
              <a:t>?</a:t>
            </a:r>
            <a:r>
              <a:rPr lang="en-AU" sz="1700" b="0" i="1" spc="-50" dirty="0">
                <a:solidFill>
                  <a:schemeClr val="tx1">
                    <a:lumMod val="75000"/>
                    <a:lumOff val="25000"/>
                  </a:schemeClr>
                </a:solidFill>
                <a:effectLst/>
                <a:latin typeface="Nexus Sans Pro" panose="02000503030000020003" pitchFamily="2" charset="77"/>
              </a:rPr>
              <a:t> </a:t>
            </a:r>
            <a:endParaRPr lang="en-AU" sz="1700" b="0" i="1" spc="-50" dirty="0">
              <a:solidFill>
                <a:schemeClr val="tx1">
                  <a:lumMod val="75000"/>
                  <a:lumOff val="25000"/>
                </a:schemeClr>
              </a:solidFill>
              <a:latin typeface="Nexus Sans Pro" panose="02000503030000020003" pitchFamily="2" charset="77"/>
            </a:endParaRPr>
          </a:p>
        </p:txBody>
      </p:sp>
    </p:spTree>
    <p:extLst>
      <p:ext uri="{BB962C8B-B14F-4D97-AF65-F5344CB8AC3E}">
        <p14:creationId xmlns:p14="http://schemas.microsoft.com/office/powerpoint/2010/main" val="7794683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4"/>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6"/>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7"/>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8"/>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19"/>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20"/>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16" grpId="0"/>
      <p:bldP spid="17" grpId="0"/>
      <p:bldP spid="18" grpId="0"/>
      <p:bldP spid="19" grpId="0"/>
      <p:bldP spid="20" grpId="0"/>
      <p:bldP spid="21" grpId="0"/>
      <p:bldP spid="7" grpId="0"/>
      <p:bldP spid="8" grpId="0"/>
      <p:bldP spid="10" grpId="0"/>
      <p:bldP spid="11" grpId="0"/>
      <p:bldP spid="12" grpId="0"/>
    </p:bldLst>
  </p:timing>
  <p:extLst>
    <p:ext uri="{DCECCB84-F9BA-43D5-87BE-67443E8EF086}">
      <p15:sldGuideLst xmlns:p15="http://schemas.microsoft.com/office/powerpoint/2012/main">
        <p15:guide id="1" orient="horz" pos="3158">
          <p15:clr>
            <a:srgbClr val="FBAE40"/>
          </p15:clr>
        </p15:guide>
        <p15:guide id="2" orient="horz" pos="2999">
          <p15:clr>
            <a:srgbClr val="FBAE4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SE Harm Matrix Blank">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67F5F812-FB5D-EE4F-BB0E-E978A6F29D91}"/>
              </a:ext>
            </a:extLst>
          </p:cNvPr>
          <p:cNvGraphicFramePr>
            <a:graphicFrameLocks noGrp="1"/>
          </p:cNvGraphicFramePr>
          <p:nvPr userDrawn="1">
            <p:extLst>
              <p:ext uri="{D42A27DB-BD31-4B8C-83A1-F6EECF244321}">
                <p14:modId xmlns:p14="http://schemas.microsoft.com/office/powerpoint/2010/main" val="1401482027"/>
              </p:ext>
            </p:extLst>
          </p:nvPr>
        </p:nvGraphicFramePr>
        <p:xfrm>
          <a:off x="191588" y="719665"/>
          <a:ext cx="11878495" cy="5942392"/>
        </p:xfrm>
        <a:graphic>
          <a:graphicData uri="http://schemas.openxmlformats.org/drawingml/2006/table">
            <a:tbl>
              <a:tblPr firstRow="1" bandRow="1">
                <a:tableStyleId>{5940675A-B579-460E-94D1-54222C63F5DA}</a:tableStyleId>
              </a:tblPr>
              <a:tblGrid>
                <a:gridCol w="2375699">
                  <a:extLst>
                    <a:ext uri="{9D8B030D-6E8A-4147-A177-3AD203B41FA5}">
                      <a16:colId xmlns:a16="http://schemas.microsoft.com/office/drawing/2014/main" val="4112653702"/>
                    </a:ext>
                  </a:extLst>
                </a:gridCol>
                <a:gridCol w="2375699">
                  <a:extLst>
                    <a:ext uri="{9D8B030D-6E8A-4147-A177-3AD203B41FA5}">
                      <a16:colId xmlns:a16="http://schemas.microsoft.com/office/drawing/2014/main" val="3033567321"/>
                    </a:ext>
                  </a:extLst>
                </a:gridCol>
                <a:gridCol w="2375699">
                  <a:extLst>
                    <a:ext uri="{9D8B030D-6E8A-4147-A177-3AD203B41FA5}">
                      <a16:colId xmlns:a16="http://schemas.microsoft.com/office/drawing/2014/main" val="1845247859"/>
                    </a:ext>
                  </a:extLst>
                </a:gridCol>
                <a:gridCol w="2375699">
                  <a:extLst>
                    <a:ext uri="{9D8B030D-6E8A-4147-A177-3AD203B41FA5}">
                      <a16:colId xmlns:a16="http://schemas.microsoft.com/office/drawing/2014/main" val="89358584"/>
                    </a:ext>
                  </a:extLst>
                </a:gridCol>
                <a:gridCol w="2375699">
                  <a:extLst>
                    <a:ext uri="{9D8B030D-6E8A-4147-A177-3AD203B41FA5}">
                      <a16:colId xmlns:a16="http://schemas.microsoft.com/office/drawing/2014/main" val="2563414770"/>
                    </a:ext>
                  </a:extLst>
                </a:gridCol>
              </a:tblGrid>
              <a:tr h="582463">
                <a:tc>
                  <a:txBody>
                    <a:bodyPr/>
                    <a:lstStyle/>
                    <a:p>
                      <a:pPr algn="ctr"/>
                      <a:endParaRPr lang="en-AU" sz="1300" b="1" i="0" dirty="0">
                        <a:solidFill>
                          <a:srgbClr val="1B75BC"/>
                        </a:solidFill>
                        <a:latin typeface="Nexus Sans Pro" panose="02000503030000020003" pitchFamily="2" charset="77"/>
                      </a:endParaRPr>
                    </a:p>
                  </a:txBody>
                  <a:tcPr anchor="ct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lnTlToBr w="12700" cap="flat" cmpd="sng" algn="ctr">
                      <a:solidFill>
                        <a:srgbClr val="1B75BC"/>
                      </a:solidFill>
                      <a:prstDash val="solid"/>
                      <a:round/>
                      <a:headEnd type="none" w="med" len="med"/>
                      <a:tailEnd type="none" w="med" len="med"/>
                    </a:lnTlToBr>
                    <a:noFill/>
                  </a:tcPr>
                </a:tc>
                <a:tc>
                  <a:txBody>
                    <a:bodyPr/>
                    <a:lstStyle/>
                    <a:p>
                      <a:pPr algn="ctr"/>
                      <a:r>
                        <a:rPr lang="en-US" sz="1300" b="1" i="0" dirty="0">
                          <a:solidFill>
                            <a:srgbClr val="1B75BC"/>
                          </a:solidFill>
                          <a:latin typeface="Nexus Sans Pro" panose="02000503030000020003" pitchFamily="2" charset="77"/>
                        </a:rPr>
                        <a:t>T</a:t>
                      </a:r>
                      <a:r>
                        <a:rPr lang="en-AU" sz="1300" b="1" i="0" dirty="0" err="1">
                          <a:solidFill>
                            <a:srgbClr val="1B75BC"/>
                          </a:solidFill>
                          <a:latin typeface="Nexus Sans Pro" panose="02000503030000020003" pitchFamily="2" charset="77"/>
                        </a:rPr>
                        <a:t>idsperiod</a:t>
                      </a:r>
                      <a:endParaRPr lang="en-AU" sz="1300" b="1" i="0" dirty="0">
                        <a:solidFill>
                          <a:srgbClr val="1B75BC"/>
                        </a:solidFill>
                        <a:latin typeface="Nexus Sans Pro" panose="02000503030000020003" pitchFamily="2" charset="77"/>
                      </a:endParaRPr>
                    </a:p>
                  </a:txBody>
                  <a:tcPr anchor="ct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solidFill>
                      <a:schemeClr val="accent2">
                        <a:lumMod val="20000"/>
                        <a:lumOff val="80000"/>
                      </a:schemeClr>
                    </a:solidFill>
                  </a:tcPr>
                </a:tc>
                <a:tc>
                  <a:txBody>
                    <a:bodyPr/>
                    <a:lstStyle/>
                    <a:p>
                      <a:pPr algn="ctr"/>
                      <a:r>
                        <a:rPr lang="en-AU" sz="1300" b="1" i="0" dirty="0" err="1">
                          <a:solidFill>
                            <a:srgbClr val="1B75BC"/>
                          </a:solidFill>
                          <a:latin typeface="Nexus Sans Pro" panose="02000503030000020003" pitchFamily="2" charset="77"/>
                        </a:rPr>
                        <a:t>Första</a:t>
                      </a:r>
                      <a:r>
                        <a:rPr lang="en-AU" sz="1300" b="1" i="0" dirty="0">
                          <a:solidFill>
                            <a:srgbClr val="1B75BC"/>
                          </a:solidFill>
                          <a:latin typeface="Nexus Sans Pro" panose="02000503030000020003" pitchFamily="2" charset="77"/>
                        </a:rPr>
                        <a:t> </a:t>
                      </a:r>
                      <a:r>
                        <a:rPr lang="en-AU" sz="1300" b="1" i="0" dirty="0" err="1">
                          <a:solidFill>
                            <a:srgbClr val="1B75BC"/>
                          </a:solidFill>
                          <a:latin typeface="Nexus Sans Pro" panose="02000503030000020003" pitchFamily="2" charset="77"/>
                        </a:rPr>
                        <a:t>händelsen</a:t>
                      </a:r>
                      <a:endParaRPr lang="en-AU" sz="1300" b="1" i="0" dirty="0">
                        <a:solidFill>
                          <a:srgbClr val="1B75BC"/>
                        </a:solidFill>
                        <a:latin typeface="Nexus Sans Pro" panose="02000503030000020003" pitchFamily="2" charset="77"/>
                      </a:endParaRPr>
                    </a:p>
                  </a:txBody>
                  <a:tcPr anchor="ct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solidFill>
                      <a:schemeClr val="accent2">
                        <a:lumMod val="20000"/>
                        <a:lumOff val="80000"/>
                      </a:schemeClr>
                    </a:solidFill>
                  </a:tcPr>
                </a:tc>
                <a:tc>
                  <a:txBody>
                    <a:bodyPr/>
                    <a:lstStyle/>
                    <a:p>
                      <a:pPr algn="ctr"/>
                      <a:r>
                        <a:rPr lang="en-AU" sz="1300" b="1" i="0" dirty="0" err="1">
                          <a:solidFill>
                            <a:srgbClr val="1B75BC"/>
                          </a:solidFill>
                          <a:latin typeface="Nexus Sans Pro" panose="02000503030000020003" pitchFamily="2" charset="77"/>
                        </a:rPr>
                        <a:t>Värsta</a:t>
                      </a:r>
                      <a:r>
                        <a:rPr lang="en-AU" sz="1300" b="1" i="0" dirty="0">
                          <a:solidFill>
                            <a:srgbClr val="1B75BC"/>
                          </a:solidFill>
                          <a:latin typeface="Nexus Sans Pro" panose="02000503030000020003" pitchFamily="2" charset="77"/>
                        </a:rPr>
                        <a:t> </a:t>
                      </a:r>
                      <a:r>
                        <a:rPr lang="en-AU" sz="1300" b="1" i="0" dirty="0" err="1">
                          <a:solidFill>
                            <a:srgbClr val="1B75BC"/>
                          </a:solidFill>
                          <a:latin typeface="Nexus Sans Pro" panose="02000503030000020003" pitchFamily="2" charset="77"/>
                        </a:rPr>
                        <a:t>händelsen</a:t>
                      </a:r>
                      <a:endParaRPr lang="en-AU" sz="1300" b="1" i="0" dirty="0">
                        <a:solidFill>
                          <a:srgbClr val="1B75BC"/>
                        </a:solidFill>
                        <a:latin typeface="Nexus Sans Pro" panose="02000503030000020003" pitchFamily="2" charset="77"/>
                      </a:endParaRPr>
                    </a:p>
                  </a:txBody>
                  <a:tcPr anchor="ct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solidFill>
                      <a:schemeClr val="accent2">
                        <a:lumMod val="20000"/>
                        <a:lumOff val="80000"/>
                      </a:schemeClr>
                    </a:solidFill>
                  </a:tcPr>
                </a:tc>
                <a:tc>
                  <a:txBody>
                    <a:bodyPr/>
                    <a:lstStyle/>
                    <a:p>
                      <a:pPr algn="ctr"/>
                      <a:r>
                        <a:rPr lang="en-AU" sz="1300" b="1" i="0" dirty="0" err="1">
                          <a:solidFill>
                            <a:srgbClr val="1B75BC"/>
                          </a:solidFill>
                          <a:latin typeface="Nexus Sans Pro" panose="02000503030000020003" pitchFamily="2" charset="77"/>
                        </a:rPr>
                        <a:t>Senaste</a:t>
                      </a:r>
                      <a:r>
                        <a:rPr lang="en-AU" sz="1300" b="1" i="0" dirty="0">
                          <a:solidFill>
                            <a:srgbClr val="1B75BC"/>
                          </a:solidFill>
                          <a:latin typeface="Nexus Sans Pro" panose="02000503030000020003" pitchFamily="2" charset="77"/>
                        </a:rPr>
                        <a:t> </a:t>
                      </a:r>
                      <a:r>
                        <a:rPr lang="en-AU" sz="1300" b="1" i="0" dirty="0" err="1">
                          <a:solidFill>
                            <a:srgbClr val="1B75BC"/>
                          </a:solidFill>
                          <a:latin typeface="Nexus Sans Pro" panose="02000503030000020003" pitchFamily="2" charset="77"/>
                        </a:rPr>
                        <a:t>händelsen</a:t>
                      </a:r>
                      <a:endParaRPr lang="en-AU" sz="1300" b="1" i="0" dirty="0">
                        <a:solidFill>
                          <a:srgbClr val="1B75BC"/>
                        </a:solidFill>
                        <a:latin typeface="Nexus Sans Pro" panose="02000503030000020003" pitchFamily="2" charset="77"/>
                      </a:endParaRPr>
                    </a:p>
                  </a:txBody>
                  <a:tcPr anchor="ct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2857164344"/>
                  </a:ext>
                </a:extLst>
              </a:tr>
              <a:tr h="1786643">
                <a:tc>
                  <a:txBody>
                    <a:bodyPr/>
                    <a:lstStyle/>
                    <a:p>
                      <a:r>
                        <a:rPr lang="en-AU" sz="1300" b="1" i="0" dirty="0" err="1">
                          <a:solidFill>
                            <a:srgbClr val="1B75BC"/>
                          </a:solidFill>
                          <a:latin typeface="Nexus Sans Pro" panose="02000503030000020003" pitchFamily="2" charset="77"/>
                        </a:rPr>
                        <a:t>Beteende</a:t>
                      </a:r>
                      <a:endParaRPr lang="en-AU" sz="1300" b="1" i="0" dirty="0">
                        <a:solidFill>
                          <a:srgbClr val="1B75BC"/>
                        </a:solidFill>
                        <a:latin typeface="Nexus Sans Pro" panose="02000503030000020003" pitchFamily="2" charset="77"/>
                      </a:endParaRPr>
                    </a:p>
                    <a:p>
                      <a:r>
                        <a:rPr lang="sv-SE" sz="1200" b="0" i="1" dirty="0">
                          <a:solidFill>
                            <a:srgbClr val="1B75BC"/>
                          </a:solidFill>
                          <a:latin typeface="Nexus Sans Pro" panose="02000503030000020003" pitchFamily="2" charset="77"/>
                        </a:rPr>
                        <a:t>Det som orsakat skada, oftast de vuxnas beteenden men ibland den unges skadliga beteende</a:t>
                      </a:r>
                    </a:p>
                  </a:txBody>
                  <a:tcPr anchor="ct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solidFill>
                      <a:schemeClr val="accent5">
                        <a:lumMod val="20000"/>
                        <a:lumOff val="80000"/>
                      </a:schemeClr>
                    </a:solidFill>
                  </a:tcPr>
                </a:tc>
                <a:tc>
                  <a:txBody>
                    <a:bodyPr/>
                    <a:lstStyle/>
                    <a:p>
                      <a:endParaRPr lang="en-AU" sz="1300" b="0" i="0" dirty="0">
                        <a:latin typeface="Nexus Sans Pro" panose="02000503030000020003" pitchFamily="2" charset="77"/>
                      </a:endParaRPr>
                    </a:p>
                  </a:txBody>
                  <a:tcP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noFill/>
                  </a:tcPr>
                </a:tc>
                <a:tc>
                  <a:txBody>
                    <a:bodyPr/>
                    <a:lstStyle/>
                    <a:p>
                      <a:endParaRPr lang="en-AU" sz="1300" b="0" i="0" dirty="0">
                        <a:latin typeface="Nexus Sans Pro" panose="02000503030000020003" pitchFamily="2" charset="77"/>
                      </a:endParaRPr>
                    </a:p>
                  </a:txBody>
                  <a:tcP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noFill/>
                  </a:tcPr>
                </a:tc>
                <a:tc>
                  <a:txBody>
                    <a:bodyPr/>
                    <a:lstStyle/>
                    <a:p>
                      <a:endParaRPr lang="en-AU" sz="1300" b="0" i="0" dirty="0">
                        <a:latin typeface="Nexus Sans Pro" panose="02000503030000020003" pitchFamily="2" charset="77"/>
                      </a:endParaRPr>
                    </a:p>
                  </a:txBody>
                  <a:tcP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noFill/>
                  </a:tcPr>
                </a:tc>
                <a:tc>
                  <a:txBody>
                    <a:bodyPr/>
                    <a:lstStyle/>
                    <a:p>
                      <a:endParaRPr lang="en-AU" sz="1300" b="0" i="0" dirty="0">
                        <a:latin typeface="Nexus Sans Pro" panose="02000503030000020003" pitchFamily="2" charset="77"/>
                      </a:endParaRPr>
                    </a:p>
                  </a:txBody>
                  <a:tcP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noFill/>
                  </a:tcPr>
                </a:tc>
                <a:extLst>
                  <a:ext uri="{0D108BD9-81ED-4DB2-BD59-A6C34878D82A}">
                    <a16:rowId xmlns:a16="http://schemas.microsoft.com/office/drawing/2014/main" val="1884389337"/>
                  </a:ext>
                </a:extLst>
              </a:tr>
              <a:tr h="1786643">
                <a:tc>
                  <a:txBody>
                    <a:bodyPr/>
                    <a:lstStyle/>
                    <a:p>
                      <a:r>
                        <a:rPr lang="en-AU" sz="1300" b="1" i="0" dirty="0" err="1">
                          <a:solidFill>
                            <a:srgbClr val="1B75BC"/>
                          </a:solidFill>
                          <a:latin typeface="Nexus Sans Pro" panose="02000503030000020003" pitchFamily="2" charset="77"/>
                        </a:rPr>
                        <a:t>Allvarlighetsgrad</a:t>
                      </a:r>
                      <a:endParaRPr lang="en-AU" sz="1300" b="1" i="0" dirty="0">
                        <a:solidFill>
                          <a:srgbClr val="1B75BC"/>
                        </a:solidFill>
                        <a:latin typeface="Nexus Sans Pro" panose="02000503030000020003" pitchFamily="2" charset="77"/>
                      </a:endParaRPr>
                    </a:p>
                    <a:p>
                      <a:r>
                        <a:rPr lang="sv-SE" sz="1200" b="0" i="1" dirty="0">
                          <a:solidFill>
                            <a:srgbClr val="1B75BC"/>
                          </a:solidFill>
                          <a:latin typeface="Nexus Sans Pro" panose="02000503030000020003" pitchFamily="2" charset="77"/>
                        </a:rPr>
                        <a:t>Beskriverhur allvarligt det skadliga beteendet är</a:t>
                      </a:r>
                      <a:endParaRPr lang="en-AU" sz="1200" b="0" i="1" dirty="0">
                        <a:solidFill>
                          <a:srgbClr val="1B75BC"/>
                        </a:solidFill>
                        <a:latin typeface="Nexus Sans Pro" panose="02000503030000020003" pitchFamily="2" charset="77"/>
                      </a:endParaRPr>
                    </a:p>
                  </a:txBody>
                  <a:tcPr anchor="ct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solidFill>
                      <a:schemeClr val="accent5">
                        <a:lumMod val="20000"/>
                        <a:lumOff val="80000"/>
                      </a:schemeClr>
                    </a:solidFill>
                  </a:tcPr>
                </a:tc>
                <a:tc>
                  <a:txBody>
                    <a:bodyPr/>
                    <a:lstStyle/>
                    <a:p>
                      <a:endParaRPr lang="en-AU" sz="1300" b="0" i="0" dirty="0">
                        <a:latin typeface="Nexus Sans Pro" panose="02000503030000020003" pitchFamily="2" charset="77"/>
                      </a:endParaRPr>
                    </a:p>
                  </a:txBody>
                  <a:tcP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noFill/>
                  </a:tcPr>
                </a:tc>
                <a:tc>
                  <a:txBody>
                    <a:bodyPr/>
                    <a:lstStyle/>
                    <a:p>
                      <a:endParaRPr lang="en-AU" sz="1300" b="0" i="0" dirty="0">
                        <a:latin typeface="Nexus Sans Pro" panose="02000503030000020003" pitchFamily="2" charset="77"/>
                      </a:endParaRPr>
                    </a:p>
                  </a:txBody>
                  <a:tcP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noFill/>
                  </a:tcPr>
                </a:tc>
                <a:tc>
                  <a:txBody>
                    <a:bodyPr/>
                    <a:lstStyle/>
                    <a:p>
                      <a:endParaRPr lang="en-AU" sz="1300" b="0" i="0" dirty="0">
                        <a:latin typeface="Nexus Sans Pro" panose="02000503030000020003" pitchFamily="2" charset="77"/>
                      </a:endParaRPr>
                    </a:p>
                  </a:txBody>
                  <a:tcP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noFill/>
                  </a:tcPr>
                </a:tc>
                <a:tc>
                  <a:txBody>
                    <a:bodyPr/>
                    <a:lstStyle/>
                    <a:p>
                      <a:endParaRPr lang="en-AU" sz="1300" b="0" i="0" dirty="0">
                        <a:latin typeface="Nexus Sans Pro" panose="02000503030000020003" pitchFamily="2" charset="77"/>
                      </a:endParaRPr>
                    </a:p>
                  </a:txBody>
                  <a:tcP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noFill/>
                  </a:tcPr>
                </a:tc>
                <a:extLst>
                  <a:ext uri="{0D108BD9-81ED-4DB2-BD59-A6C34878D82A}">
                    <a16:rowId xmlns:a16="http://schemas.microsoft.com/office/drawing/2014/main" val="3458063124"/>
                  </a:ext>
                </a:extLst>
              </a:tr>
              <a:tr h="1786643">
                <a:tc>
                  <a:txBody>
                    <a:bodyPr/>
                    <a:lstStyle/>
                    <a:p>
                      <a:r>
                        <a:rPr lang="en-AU" sz="1300" b="1" i="0" dirty="0" err="1">
                          <a:solidFill>
                            <a:srgbClr val="1B75BC"/>
                          </a:solidFill>
                          <a:latin typeface="Nexus Sans Pro" panose="02000503030000020003" pitchFamily="2" charset="77"/>
                        </a:rPr>
                        <a:t>Påverkan</a:t>
                      </a:r>
                      <a:endParaRPr lang="en-AU" sz="1300" b="1" i="0" dirty="0">
                        <a:solidFill>
                          <a:srgbClr val="1B75BC"/>
                        </a:solidFill>
                        <a:latin typeface="Nexus Sans Pro" panose="02000503030000020003" pitchFamily="2" charset="77"/>
                      </a:endParaRPr>
                    </a:p>
                    <a:p>
                      <a:r>
                        <a:rPr lang="sv-SE" sz="1200" b="0" i="1" dirty="0">
                          <a:solidFill>
                            <a:srgbClr val="1B75BC"/>
                          </a:solidFill>
                          <a:latin typeface="Nexus Sans Pro" panose="02000503030000020003" pitchFamily="2" charset="77"/>
                        </a:rPr>
                        <a:t>Beskriver den fysiskaoch psykiska påverkan på barnet</a:t>
                      </a:r>
                      <a:endParaRPr lang="en-AU" sz="1200" b="0" i="1" dirty="0">
                        <a:solidFill>
                          <a:srgbClr val="1B75BC"/>
                        </a:solidFill>
                        <a:latin typeface="Nexus Sans Pro" panose="02000503030000020003" pitchFamily="2" charset="77"/>
                      </a:endParaRPr>
                    </a:p>
                  </a:txBody>
                  <a:tcPr anchor="ct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solidFill>
                      <a:schemeClr val="accent5">
                        <a:lumMod val="20000"/>
                        <a:lumOff val="80000"/>
                      </a:schemeClr>
                    </a:solidFill>
                  </a:tcPr>
                </a:tc>
                <a:tc>
                  <a:txBody>
                    <a:bodyPr/>
                    <a:lstStyle/>
                    <a:p>
                      <a:endParaRPr lang="en-AU" sz="1300" b="0" i="0" dirty="0">
                        <a:latin typeface="Nexus Sans Pro" panose="02000503030000020003" pitchFamily="2" charset="77"/>
                      </a:endParaRPr>
                    </a:p>
                  </a:txBody>
                  <a:tcP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noFill/>
                  </a:tcPr>
                </a:tc>
                <a:tc>
                  <a:txBody>
                    <a:bodyPr/>
                    <a:lstStyle/>
                    <a:p>
                      <a:endParaRPr lang="en-AU" sz="1300" b="0" i="0" dirty="0">
                        <a:latin typeface="Nexus Sans Pro" panose="02000503030000020003" pitchFamily="2" charset="77"/>
                      </a:endParaRPr>
                    </a:p>
                  </a:txBody>
                  <a:tcP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noFill/>
                  </a:tcPr>
                </a:tc>
                <a:tc>
                  <a:txBody>
                    <a:bodyPr/>
                    <a:lstStyle/>
                    <a:p>
                      <a:endParaRPr lang="en-AU" sz="1300" b="0" i="0" dirty="0">
                        <a:latin typeface="Nexus Sans Pro" panose="02000503030000020003" pitchFamily="2" charset="77"/>
                      </a:endParaRPr>
                    </a:p>
                  </a:txBody>
                  <a:tcP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noFill/>
                  </a:tcPr>
                </a:tc>
                <a:tc>
                  <a:txBody>
                    <a:bodyPr/>
                    <a:lstStyle/>
                    <a:p>
                      <a:endParaRPr lang="en-AU" sz="1300" b="0" i="0" dirty="0">
                        <a:latin typeface="Nexus Sans Pro" panose="02000503030000020003" pitchFamily="2" charset="77"/>
                      </a:endParaRPr>
                    </a:p>
                  </a:txBody>
                  <a:tcP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noFill/>
                  </a:tcPr>
                </a:tc>
                <a:extLst>
                  <a:ext uri="{0D108BD9-81ED-4DB2-BD59-A6C34878D82A}">
                    <a16:rowId xmlns:a16="http://schemas.microsoft.com/office/drawing/2014/main" val="3861254977"/>
                  </a:ext>
                </a:extLst>
              </a:tr>
            </a:tbl>
          </a:graphicData>
        </a:graphic>
      </p:graphicFrame>
      <p:sp>
        <p:nvSpPr>
          <p:cNvPr id="6" name="Text Placeholder 5">
            <a:extLst>
              <a:ext uri="{FF2B5EF4-FFF2-40B4-BE49-F238E27FC236}">
                <a16:creationId xmlns:a16="http://schemas.microsoft.com/office/drawing/2014/main" id="{1F99BD6D-C119-9F4D-8295-137758B03A84}"/>
              </a:ext>
            </a:extLst>
          </p:cNvPr>
          <p:cNvSpPr>
            <a:spLocks noGrp="1"/>
          </p:cNvSpPr>
          <p:nvPr>
            <p:ph type="body" sz="quarter" idx="10" hasCustomPrompt="1"/>
          </p:nvPr>
        </p:nvSpPr>
        <p:spPr>
          <a:xfrm>
            <a:off x="2578101" y="1324327"/>
            <a:ext cx="2341563" cy="1749425"/>
          </a:xfrm>
        </p:spPr>
        <p:txBody>
          <a:bodyPr>
            <a:normAutofit/>
          </a:bodyPr>
          <a:lstStyle>
            <a:lvl1pPr marL="0" indent="0">
              <a:buNone/>
              <a:defRPr lang="en-AU" sz="1600" b="0" i="0" smtClean="0">
                <a:effectLst/>
                <a:latin typeface="Nexus Sans Pro" panose="02000503030000020003" pitchFamily="2" charset="77"/>
              </a:defRPr>
            </a:lvl1pPr>
          </a:lstStyle>
          <a:p>
            <a:r>
              <a:rPr lang="en-AU" sz="1600" kern="1200" dirty="0" err="1">
                <a:solidFill>
                  <a:schemeClr val="tx1"/>
                </a:solidFill>
                <a:effectLst/>
                <a:latin typeface="NexusSans-Regular"/>
                <a:ea typeface="+mn-ea"/>
                <a:cs typeface="+mn-cs"/>
              </a:rPr>
              <a:t>Redigera</a:t>
            </a:r>
            <a:r>
              <a:rPr lang="en-AU" sz="1600" kern="1200" dirty="0">
                <a:solidFill>
                  <a:schemeClr val="tx1"/>
                </a:solidFill>
                <a:effectLst/>
                <a:latin typeface="NexusSans-Regular"/>
                <a:ea typeface="+mn-ea"/>
                <a:cs typeface="+mn-cs"/>
              </a:rPr>
              <a:t> text </a:t>
            </a:r>
            <a:r>
              <a:rPr lang="en-AU" sz="1600" kern="1200" dirty="0" err="1">
                <a:solidFill>
                  <a:schemeClr val="tx1"/>
                </a:solidFill>
                <a:effectLst/>
                <a:latin typeface="NexusSans-Regular"/>
                <a:ea typeface="+mn-ea"/>
                <a:cs typeface="+mn-cs"/>
              </a:rPr>
              <a:t>i</a:t>
            </a:r>
            <a:r>
              <a:rPr lang="en-AU" sz="1600" kern="1200" dirty="0">
                <a:solidFill>
                  <a:schemeClr val="tx1"/>
                </a:solidFill>
                <a:effectLst/>
                <a:latin typeface="NexusSans-Regular"/>
                <a:ea typeface="+mn-ea"/>
                <a:cs typeface="+mn-cs"/>
              </a:rPr>
              <a:t> </a:t>
            </a:r>
            <a:r>
              <a:rPr lang="en-AU" sz="1600" kern="1200" dirty="0" err="1">
                <a:solidFill>
                  <a:schemeClr val="tx1"/>
                </a:solidFill>
                <a:effectLst/>
                <a:latin typeface="NexusSans-Regular"/>
                <a:ea typeface="+mn-ea"/>
                <a:cs typeface="+mn-cs"/>
              </a:rPr>
              <a:t>skadematrisen</a:t>
            </a:r>
            <a:endParaRPr lang="en-AU" sz="1600" b="0" i="1" dirty="0">
              <a:solidFill>
                <a:srgbClr val="1B75BC"/>
              </a:solidFill>
              <a:latin typeface="NexusSans-Regular"/>
            </a:endParaRPr>
          </a:p>
        </p:txBody>
      </p:sp>
      <p:sp>
        <p:nvSpPr>
          <p:cNvPr id="7" name="Text Placeholder 5">
            <a:extLst>
              <a:ext uri="{FF2B5EF4-FFF2-40B4-BE49-F238E27FC236}">
                <a16:creationId xmlns:a16="http://schemas.microsoft.com/office/drawing/2014/main" id="{37EA2095-29C6-1C44-A8F4-B758DF877381}"/>
              </a:ext>
            </a:extLst>
          </p:cNvPr>
          <p:cNvSpPr>
            <a:spLocks noGrp="1"/>
          </p:cNvSpPr>
          <p:nvPr>
            <p:ph type="body" sz="quarter" idx="11" hasCustomPrompt="1"/>
          </p:nvPr>
        </p:nvSpPr>
        <p:spPr>
          <a:xfrm>
            <a:off x="2578101" y="3116021"/>
            <a:ext cx="2341563" cy="1749425"/>
          </a:xfrm>
        </p:spPr>
        <p:txBody>
          <a:bodyPr>
            <a:normAutofit/>
          </a:bodyPr>
          <a:lstStyle>
            <a:lvl1pPr marL="0" indent="0">
              <a:buNone/>
              <a:defRPr sz="1600" b="0" i="0">
                <a:latin typeface="Nexus Sans Pro" panose="02000503030000020003" pitchFamily="2" charset="77"/>
              </a:defRPr>
            </a:lvl1pPr>
          </a:lstStyle>
          <a:p>
            <a:r>
              <a:rPr lang="en-AU" sz="1600" kern="1200" dirty="0" err="1">
                <a:solidFill>
                  <a:schemeClr val="tx1"/>
                </a:solidFill>
                <a:effectLst/>
                <a:latin typeface="NexusSans-Regular"/>
                <a:ea typeface="+mn-ea"/>
                <a:cs typeface="+mn-cs"/>
              </a:rPr>
              <a:t>Redigera</a:t>
            </a:r>
            <a:r>
              <a:rPr lang="en-AU" sz="1600" kern="1200" dirty="0">
                <a:solidFill>
                  <a:schemeClr val="tx1"/>
                </a:solidFill>
                <a:effectLst/>
                <a:latin typeface="NexusSans-Regular"/>
                <a:ea typeface="+mn-ea"/>
                <a:cs typeface="+mn-cs"/>
              </a:rPr>
              <a:t> text </a:t>
            </a:r>
            <a:r>
              <a:rPr lang="en-AU" sz="1600" kern="1200" dirty="0" err="1">
                <a:solidFill>
                  <a:schemeClr val="tx1"/>
                </a:solidFill>
                <a:effectLst/>
                <a:latin typeface="NexusSans-Regular"/>
                <a:ea typeface="+mn-ea"/>
                <a:cs typeface="+mn-cs"/>
              </a:rPr>
              <a:t>i</a:t>
            </a:r>
            <a:r>
              <a:rPr lang="en-AU" sz="1600" kern="1200" dirty="0">
                <a:solidFill>
                  <a:schemeClr val="tx1"/>
                </a:solidFill>
                <a:effectLst/>
                <a:latin typeface="NexusSans-Regular"/>
                <a:ea typeface="+mn-ea"/>
                <a:cs typeface="+mn-cs"/>
              </a:rPr>
              <a:t> </a:t>
            </a:r>
            <a:r>
              <a:rPr lang="en-AU" sz="1600" kern="1200" dirty="0" err="1">
                <a:solidFill>
                  <a:schemeClr val="tx1"/>
                </a:solidFill>
                <a:effectLst/>
                <a:latin typeface="NexusSans-Regular"/>
                <a:ea typeface="+mn-ea"/>
                <a:cs typeface="+mn-cs"/>
              </a:rPr>
              <a:t>skadematrisen</a:t>
            </a:r>
            <a:endParaRPr lang="en-AU" sz="1600" b="0" i="1" dirty="0">
              <a:solidFill>
                <a:srgbClr val="1B75BC"/>
              </a:solidFill>
              <a:latin typeface="NexusSans-Regular"/>
            </a:endParaRPr>
          </a:p>
        </p:txBody>
      </p:sp>
      <p:sp>
        <p:nvSpPr>
          <p:cNvPr id="8" name="Text Placeholder 5">
            <a:extLst>
              <a:ext uri="{FF2B5EF4-FFF2-40B4-BE49-F238E27FC236}">
                <a16:creationId xmlns:a16="http://schemas.microsoft.com/office/drawing/2014/main" id="{B07DE632-4169-C446-87A6-552E071F1EC4}"/>
              </a:ext>
            </a:extLst>
          </p:cNvPr>
          <p:cNvSpPr>
            <a:spLocks noGrp="1"/>
          </p:cNvSpPr>
          <p:nvPr>
            <p:ph type="body" sz="quarter" idx="12" hasCustomPrompt="1"/>
          </p:nvPr>
        </p:nvSpPr>
        <p:spPr>
          <a:xfrm>
            <a:off x="2586809" y="4898097"/>
            <a:ext cx="2341563" cy="1749425"/>
          </a:xfrm>
        </p:spPr>
        <p:txBody>
          <a:bodyPr>
            <a:normAutofit/>
          </a:bodyPr>
          <a:lstStyle>
            <a:lvl1pPr marL="0" indent="0">
              <a:buNone/>
              <a:defRPr sz="1600" b="0" i="0">
                <a:latin typeface="Nexus Sans Pro" panose="02000503030000020003" pitchFamily="2" charset="77"/>
              </a:defRPr>
            </a:lvl1pPr>
          </a:lstStyle>
          <a:p>
            <a:r>
              <a:rPr lang="en-AU" sz="1600" kern="1200" dirty="0" err="1">
                <a:solidFill>
                  <a:schemeClr val="tx1"/>
                </a:solidFill>
                <a:effectLst/>
                <a:latin typeface="NexusSans-Regular"/>
                <a:ea typeface="+mn-ea"/>
                <a:cs typeface="+mn-cs"/>
              </a:rPr>
              <a:t>Redigera</a:t>
            </a:r>
            <a:r>
              <a:rPr lang="en-AU" sz="1600" kern="1200" dirty="0">
                <a:solidFill>
                  <a:schemeClr val="tx1"/>
                </a:solidFill>
                <a:effectLst/>
                <a:latin typeface="NexusSans-Regular"/>
                <a:ea typeface="+mn-ea"/>
                <a:cs typeface="+mn-cs"/>
              </a:rPr>
              <a:t> text </a:t>
            </a:r>
            <a:r>
              <a:rPr lang="en-AU" sz="1600" kern="1200" dirty="0" err="1">
                <a:solidFill>
                  <a:schemeClr val="tx1"/>
                </a:solidFill>
                <a:effectLst/>
                <a:latin typeface="NexusSans-Regular"/>
                <a:ea typeface="+mn-ea"/>
                <a:cs typeface="+mn-cs"/>
              </a:rPr>
              <a:t>i</a:t>
            </a:r>
            <a:r>
              <a:rPr lang="en-AU" sz="1600" kern="1200" dirty="0">
                <a:solidFill>
                  <a:schemeClr val="tx1"/>
                </a:solidFill>
                <a:effectLst/>
                <a:latin typeface="NexusSans-Regular"/>
                <a:ea typeface="+mn-ea"/>
                <a:cs typeface="+mn-cs"/>
              </a:rPr>
              <a:t> </a:t>
            </a:r>
            <a:r>
              <a:rPr lang="en-AU" sz="1600" kern="1200" dirty="0" err="1">
                <a:solidFill>
                  <a:schemeClr val="tx1"/>
                </a:solidFill>
                <a:effectLst/>
                <a:latin typeface="NexusSans-Regular"/>
                <a:ea typeface="+mn-ea"/>
                <a:cs typeface="+mn-cs"/>
              </a:rPr>
              <a:t>skadematrisen</a:t>
            </a:r>
            <a:endParaRPr lang="en-AU" sz="1600" b="0" i="1" dirty="0">
              <a:solidFill>
                <a:srgbClr val="1B75BC"/>
              </a:solidFill>
              <a:latin typeface="NexusSans-Regular"/>
            </a:endParaRPr>
          </a:p>
        </p:txBody>
      </p:sp>
      <p:sp>
        <p:nvSpPr>
          <p:cNvPr id="9" name="Text Placeholder 5">
            <a:extLst>
              <a:ext uri="{FF2B5EF4-FFF2-40B4-BE49-F238E27FC236}">
                <a16:creationId xmlns:a16="http://schemas.microsoft.com/office/drawing/2014/main" id="{D1A40A59-1339-F845-8270-706BDE8804E1}"/>
              </a:ext>
            </a:extLst>
          </p:cNvPr>
          <p:cNvSpPr>
            <a:spLocks noGrp="1"/>
          </p:cNvSpPr>
          <p:nvPr>
            <p:ph type="body" sz="quarter" idx="13" hasCustomPrompt="1"/>
          </p:nvPr>
        </p:nvSpPr>
        <p:spPr>
          <a:xfrm>
            <a:off x="4959559" y="1333035"/>
            <a:ext cx="2341563" cy="1749425"/>
          </a:xfrm>
        </p:spPr>
        <p:txBody>
          <a:bodyPr>
            <a:normAutofit/>
          </a:bodyPr>
          <a:lstStyle>
            <a:lvl1pPr marL="0" indent="0">
              <a:buNone/>
              <a:defRPr sz="1600" b="0" i="0">
                <a:latin typeface="Nexus Sans Pro" panose="02000503030000020003" pitchFamily="2" charset="77"/>
              </a:defRPr>
            </a:lvl1pPr>
          </a:lstStyle>
          <a:p>
            <a:r>
              <a:rPr lang="en-AU" sz="1600" kern="1200" dirty="0" err="1">
                <a:solidFill>
                  <a:schemeClr val="tx1"/>
                </a:solidFill>
                <a:effectLst/>
                <a:latin typeface="NexusSans-Regular"/>
                <a:ea typeface="+mn-ea"/>
                <a:cs typeface="+mn-cs"/>
              </a:rPr>
              <a:t>Redigera</a:t>
            </a:r>
            <a:r>
              <a:rPr lang="en-AU" sz="1600" kern="1200" dirty="0">
                <a:solidFill>
                  <a:schemeClr val="tx1"/>
                </a:solidFill>
                <a:effectLst/>
                <a:latin typeface="NexusSans-Regular"/>
                <a:ea typeface="+mn-ea"/>
                <a:cs typeface="+mn-cs"/>
              </a:rPr>
              <a:t> text </a:t>
            </a:r>
            <a:r>
              <a:rPr lang="en-AU" sz="1600" kern="1200" dirty="0" err="1">
                <a:solidFill>
                  <a:schemeClr val="tx1"/>
                </a:solidFill>
                <a:effectLst/>
                <a:latin typeface="NexusSans-Regular"/>
                <a:ea typeface="+mn-ea"/>
                <a:cs typeface="+mn-cs"/>
              </a:rPr>
              <a:t>i</a:t>
            </a:r>
            <a:r>
              <a:rPr lang="en-AU" sz="1600" kern="1200" dirty="0">
                <a:solidFill>
                  <a:schemeClr val="tx1"/>
                </a:solidFill>
                <a:effectLst/>
                <a:latin typeface="NexusSans-Regular"/>
                <a:ea typeface="+mn-ea"/>
                <a:cs typeface="+mn-cs"/>
              </a:rPr>
              <a:t> </a:t>
            </a:r>
            <a:r>
              <a:rPr lang="en-AU" sz="1600" kern="1200" dirty="0" err="1">
                <a:solidFill>
                  <a:schemeClr val="tx1"/>
                </a:solidFill>
                <a:effectLst/>
                <a:latin typeface="NexusSans-Regular"/>
                <a:ea typeface="+mn-ea"/>
                <a:cs typeface="+mn-cs"/>
              </a:rPr>
              <a:t>skadematrisen</a:t>
            </a:r>
            <a:endParaRPr lang="en-AU" sz="1600" b="0" i="1" dirty="0">
              <a:solidFill>
                <a:srgbClr val="1B75BC"/>
              </a:solidFill>
              <a:latin typeface="NexusSans-Regular"/>
            </a:endParaRPr>
          </a:p>
        </p:txBody>
      </p:sp>
      <p:sp>
        <p:nvSpPr>
          <p:cNvPr id="10" name="Text Placeholder 5">
            <a:extLst>
              <a:ext uri="{FF2B5EF4-FFF2-40B4-BE49-F238E27FC236}">
                <a16:creationId xmlns:a16="http://schemas.microsoft.com/office/drawing/2014/main" id="{918B484D-14C3-8C49-BC65-69A76DAA1E38}"/>
              </a:ext>
            </a:extLst>
          </p:cNvPr>
          <p:cNvSpPr>
            <a:spLocks noGrp="1"/>
          </p:cNvSpPr>
          <p:nvPr>
            <p:ph type="body" sz="quarter" idx="14" hasCustomPrompt="1"/>
          </p:nvPr>
        </p:nvSpPr>
        <p:spPr>
          <a:xfrm>
            <a:off x="7337361" y="1333035"/>
            <a:ext cx="2341563" cy="1749425"/>
          </a:xfrm>
        </p:spPr>
        <p:txBody>
          <a:bodyPr>
            <a:normAutofit/>
          </a:bodyPr>
          <a:lstStyle>
            <a:lvl1pPr marL="0" indent="0">
              <a:buNone/>
              <a:defRPr sz="1600" b="0" i="0">
                <a:latin typeface="Nexus Sans Pro" panose="02000503030000020003" pitchFamily="2" charset="77"/>
              </a:defRPr>
            </a:lvl1pPr>
          </a:lstStyle>
          <a:p>
            <a:r>
              <a:rPr lang="en-AU" sz="1600" kern="1200" dirty="0" err="1">
                <a:solidFill>
                  <a:schemeClr val="tx1"/>
                </a:solidFill>
                <a:effectLst/>
                <a:latin typeface="NexusSans-Regular"/>
                <a:ea typeface="+mn-ea"/>
                <a:cs typeface="+mn-cs"/>
              </a:rPr>
              <a:t>Redigera</a:t>
            </a:r>
            <a:r>
              <a:rPr lang="en-AU" sz="1600" kern="1200" dirty="0">
                <a:solidFill>
                  <a:schemeClr val="tx1"/>
                </a:solidFill>
                <a:effectLst/>
                <a:latin typeface="NexusSans-Regular"/>
                <a:ea typeface="+mn-ea"/>
                <a:cs typeface="+mn-cs"/>
              </a:rPr>
              <a:t> text </a:t>
            </a:r>
            <a:r>
              <a:rPr lang="en-AU" sz="1600" kern="1200" dirty="0" err="1">
                <a:solidFill>
                  <a:schemeClr val="tx1"/>
                </a:solidFill>
                <a:effectLst/>
                <a:latin typeface="NexusSans-Regular"/>
                <a:ea typeface="+mn-ea"/>
                <a:cs typeface="+mn-cs"/>
              </a:rPr>
              <a:t>i</a:t>
            </a:r>
            <a:r>
              <a:rPr lang="en-AU" sz="1600" kern="1200" dirty="0">
                <a:solidFill>
                  <a:schemeClr val="tx1"/>
                </a:solidFill>
                <a:effectLst/>
                <a:latin typeface="NexusSans-Regular"/>
                <a:ea typeface="+mn-ea"/>
                <a:cs typeface="+mn-cs"/>
              </a:rPr>
              <a:t> </a:t>
            </a:r>
            <a:r>
              <a:rPr lang="en-AU" sz="1600" kern="1200" dirty="0" err="1">
                <a:solidFill>
                  <a:schemeClr val="tx1"/>
                </a:solidFill>
                <a:effectLst/>
                <a:latin typeface="NexusSans-Regular"/>
                <a:ea typeface="+mn-ea"/>
                <a:cs typeface="+mn-cs"/>
              </a:rPr>
              <a:t>skadematrisen</a:t>
            </a:r>
            <a:endParaRPr lang="en-AU" sz="1600" b="0" i="1" dirty="0">
              <a:solidFill>
                <a:srgbClr val="1B75BC"/>
              </a:solidFill>
              <a:latin typeface="NexusSans-Regular"/>
            </a:endParaRPr>
          </a:p>
        </p:txBody>
      </p:sp>
      <p:sp>
        <p:nvSpPr>
          <p:cNvPr id="11" name="Text Placeholder 5">
            <a:extLst>
              <a:ext uri="{FF2B5EF4-FFF2-40B4-BE49-F238E27FC236}">
                <a16:creationId xmlns:a16="http://schemas.microsoft.com/office/drawing/2014/main" id="{FE78F91A-0D12-A249-855F-1A644C23F320}"/>
              </a:ext>
            </a:extLst>
          </p:cNvPr>
          <p:cNvSpPr>
            <a:spLocks noGrp="1"/>
          </p:cNvSpPr>
          <p:nvPr>
            <p:ph type="body" sz="quarter" idx="15" hasCustomPrompt="1"/>
          </p:nvPr>
        </p:nvSpPr>
        <p:spPr>
          <a:xfrm>
            <a:off x="9718820" y="1324326"/>
            <a:ext cx="2341563" cy="1749425"/>
          </a:xfrm>
        </p:spPr>
        <p:txBody>
          <a:bodyPr>
            <a:normAutofit/>
          </a:bodyPr>
          <a:lstStyle>
            <a:lvl1pPr marL="0" indent="0">
              <a:buNone/>
              <a:defRPr sz="1600" b="0" i="0">
                <a:latin typeface="Nexus Sans Pro" panose="02000503030000020003" pitchFamily="2" charset="77"/>
              </a:defRPr>
            </a:lvl1pPr>
          </a:lstStyle>
          <a:p>
            <a:r>
              <a:rPr lang="en-AU" sz="1600" kern="1200" dirty="0" err="1">
                <a:solidFill>
                  <a:schemeClr val="tx1"/>
                </a:solidFill>
                <a:effectLst/>
                <a:latin typeface="NexusSans-Regular"/>
                <a:ea typeface="+mn-ea"/>
                <a:cs typeface="+mn-cs"/>
              </a:rPr>
              <a:t>Redigera</a:t>
            </a:r>
            <a:r>
              <a:rPr lang="en-AU" sz="1600" kern="1200" dirty="0">
                <a:solidFill>
                  <a:schemeClr val="tx1"/>
                </a:solidFill>
                <a:effectLst/>
                <a:latin typeface="NexusSans-Regular"/>
                <a:ea typeface="+mn-ea"/>
                <a:cs typeface="+mn-cs"/>
              </a:rPr>
              <a:t> text </a:t>
            </a:r>
            <a:r>
              <a:rPr lang="en-AU" sz="1600" kern="1200" dirty="0" err="1">
                <a:solidFill>
                  <a:schemeClr val="tx1"/>
                </a:solidFill>
                <a:effectLst/>
                <a:latin typeface="NexusSans-Regular"/>
                <a:ea typeface="+mn-ea"/>
                <a:cs typeface="+mn-cs"/>
              </a:rPr>
              <a:t>i</a:t>
            </a:r>
            <a:r>
              <a:rPr lang="en-AU" sz="1600" kern="1200" dirty="0">
                <a:solidFill>
                  <a:schemeClr val="tx1"/>
                </a:solidFill>
                <a:effectLst/>
                <a:latin typeface="NexusSans-Regular"/>
                <a:ea typeface="+mn-ea"/>
                <a:cs typeface="+mn-cs"/>
              </a:rPr>
              <a:t> </a:t>
            </a:r>
            <a:r>
              <a:rPr lang="en-AU" sz="1600" kern="1200" dirty="0" err="1">
                <a:solidFill>
                  <a:schemeClr val="tx1"/>
                </a:solidFill>
                <a:effectLst/>
                <a:latin typeface="NexusSans-Regular"/>
                <a:ea typeface="+mn-ea"/>
                <a:cs typeface="+mn-cs"/>
              </a:rPr>
              <a:t>skadematrisen</a:t>
            </a:r>
            <a:endParaRPr lang="en-AU" sz="1600" b="0" i="1" dirty="0">
              <a:solidFill>
                <a:srgbClr val="1B75BC"/>
              </a:solidFill>
              <a:latin typeface="NexusSans-Regular"/>
            </a:endParaRPr>
          </a:p>
        </p:txBody>
      </p:sp>
      <p:sp>
        <p:nvSpPr>
          <p:cNvPr id="12" name="Text Placeholder 5">
            <a:extLst>
              <a:ext uri="{FF2B5EF4-FFF2-40B4-BE49-F238E27FC236}">
                <a16:creationId xmlns:a16="http://schemas.microsoft.com/office/drawing/2014/main" id="{254E9448-3FCF-3048-9C12-E807DEA403E8}"/>
              </a:ext>
            </a:extLst>
          </p:cNvPr>
          <p:cNvSpPr>
            <a:spLocks noGrp="1"/>
          </p:cNvSpPr>
          <p:nvPr>
            <p:ph type="body" sz="quarter" idx="16" hasCustomPrompt="1"/>
          </p:nvPr>
        </p:nvSpPr>
        <p:spPr>
          <a:xfrm>
            <a:off x="4960962" y="3118068"/>
            <a:ext cx="2341563" cy="1749425"/>
          </a:xfrm>
        </p:spPr>
        <p:txBody>
          <a:bodyPr>
            <a:normAutofit/>
          </a:bodyPr>
          <a:lstStyle>
            <a:lvl1pPr marL="0" indent="0">
              <a:buNone/>
              <a:defRPr sz="1600" b="0" i="0">
                <a:latin typeface="Nexus Sans Pro" panose="02000503030000020003" pitchFamily="2" charset="77"/>
              </a:defRPr>
            </a:lvl1pPr>
          </a:lstStyle>
          <a:p>
            <a:r>
              <a:rPr lang="en-AU" sz="1600" kern="1200" dirty="0" err="1">
                <a:solidFill>
                  <a:schemeClr val="tx1"/>
                </a:solidFill>
                <a:effectLst/>
                <a:latin typeface="NexusSans-Regular"/>
                <a:ea typeface="+mn-ea"/>
                <a:cs typeface="+mn-cs"/>
              </a:rPr>
              <a:t>Redigera</a:t>
            </a:r>
            <a:r>
              <a:rPr lang="en-AU" sz="1600" kern="1200" dirty="0">
                <a:solidFill>
                  <a:schemeClr val="tx1"/>
                </a:solidFill>
                <a:effectLst/>
                <a:latin typeface="NexusSans-Regular"/>
                <a:ea typeface="+mn-ea"/>
                <a:cs typeface="+mn-cs"/>
              </a:rPr>
              <a:t> text </a:t>
            </a:r>
            <a:r>
              <a:rPr lang="en-AU" sz="1600" kern="1200" dirty="0" err="1">
                <a:solidFill>
                  <a:schemeClr val="tx1"/>
                </a:solidFill>
                <a:effectLst/>
                <a:latin typeface="NexusSans-Regular"/>
                <a:ea typeface="+mn-ea"/>
                <a:cs typeface="+mn-cs"/>
              </a:rPr>
              <a:t>i</a:t>
            </a:r>
            <a:r>
              <a:rPr lang="en-AU" sz="1600" kern="1200" dirty="0">
                <a:solidFill>
                  <a:schemeClr val="tx1"/>
                </a:solidFill>
                <a:effectLst/>
                <a:latin typeface="NexusSans-Regular"/>
                <a:ea typeface="+mn-ea"/>
                <a:cs typeface="+mn-cs"/>
              </a:rPr>
              <a:t> </a:t>
            </a:r>
            <a:r>
              <a:rPr lang="en-AU" sz="1600" kern="1200" dirty="0" err="1">
                <a:solidFill>
                  <a:schemeClr val="tx1"/>
                </a:solidFill>
                <a:effectLst/>
                <a:latin typeface="NexusSans-Regular"/>
                <a:ea typeface="+mn-ea"/>
                <a:cs typeface="+mn-cs"/>
              </a:rPr>
              <a:t>skadematrisen</a:t>
            </a:r>
            <a:endParaRPr lang="en-AU" sz="1600" b="0" i="1" dirty="0">
              <a:solidFill>
                <a:srgbClr val="1B75BC"/>
              </a:solidFill>
              <a:latin typeface="NexusSans-Regular"/>
            </a:endParaRPr>
          </a:p>
        </p:txBody>
      </p:sp>
      <p:sp>
        <p:nvSpPr>
          <p:cNvPr id="13" name="Text Placeholder 5">
            <a:extLst>
              <a:ext uri="{FF2B5EF4-FFF2-40B4-BE49-F238E27FC236}">
                <a16:creationId xmlns:a16="http://schemas.microsoft.com/office/drawing/2014/main" id="{53C9BC0F-DA55-AD47-9C45-E30B6087FBB0}"/>
              </a:ext>
            </a:extLst>
          </p:cNvPr>
          <p:cNvSpPr>
            <a:spLocks noGrp="1"/>
          </p:cNvSpPr>
          <p:nvPr>
            <p:ph type="body" sz="quarter" idx="17" hasCustomPrompt="1"/>
          </p:nvPr>
        </p:nvSpPr>
        <p:spPr>
          <a:xfrm>
            <a:off x="7338765" y="3124348"/>
            <a:ext cx="2341563" cy="1749425"/>
          </a:xfrm>
        </p:spPr>
        <p:txBody>
          <a:bodyPr>
            <a:normAutofit/>
          </a:bodyPr>
          <a:lstStyle>
            <a:lvl1pPr marL="0" indent="0">
              <a:buNone/>
              <a:defRPr sz="1600" b="0" i="0">
                <a:latin typeface="Nexus Sans Pro" panose="02000503030000020003" pitchFamily="2" charset="77"/>
              </a:defRPr>
            </a:lvl1pPr>
          </a:lstStyle>
          <a:p>
            <a:r>
              <a:rPr lang="en-AU" sz="1600" kern="1200" dirty="0" err="1">
                <a:solidFill>
                  <a:schemeClr val="tx1"/>
                </a:solidFill>
                <a:effectLst/>
                <a:latin typeface="NexusSans-Regular"/>
                <a:ea typeface="+mn-ea"/>
                <a:cs typeface="+mn-cs"/>
              </a:rPr>
              <a:t>Redigera</a:t>
            </a:r>
            <a:r>
              <a:rPr lang="en-AU" sz="1600" kern="1200" dirty="0">
                <a:solidFill>
                  <a:schemeClr val="tx1"/>
                </a:solidFill>
                <a:effectLst/>
                <a:latin typeface="NexusSans-Regular"/>
                <a:ea typeface="+mn-ea"/>
                <a:cs typeface="+mn-cs"/>
              </a:rPr>
              <a:t> text </a:t>
            </a:r>
            <a:r>
              <a:rPr lang="en-AU" sz="1600" kern="1200" dirty="0" err="1">
                <a:solidFill>
                  <a:schemeClr val="tx1"/>
                </a:solidFill>
                <a:effectLst/>
                <a:latin typeface="NexusSans-Regular"/>
                <a:ea typeface="+mn-ea"/>
                <a:cs typeface="+mn-cs"/>
              </a:rPr>
              <a:t>i</a:t>
            </a:r>
            <a:r>
              <a:rPr lang="en-AU" sz="1600" kern="1200" dirty="0">
                <a:solidFill>
                  <a:schemeClr val="tx1"/>
                </a:solidFill>
                <a:effectLst/>
                <a:latin typeface="NexusSans-Regular"/>
                <a:ea typeface="+mn-ea"/>
                <a:cs typeface="+mn-cs"/>
              </a:rPr>
              <a:t> </a:t>
            </a:r>
            <a:r>
              <a:rPr lang="en-AU" sz="1600" kern="1200" dirty="0" err="1">
                <a:solidFill>
                  <a:schemeClr val="tx1"/>
                </a:solidFill>
                <a:effectLst/>
                <a:latin typeface="NexusSans-Regular"/>
                <a:ea typeface="+mn-ea"/>
                <a:cs typeface="+mn-cs"/>
              </a:rPr>
              <a:t>skadematrisen</a:t>
            </a:r>
            <a:endParaRPr lang="en-AU" sz="1600" b="0" i="1" dirty="0">
              <a:solidFill>
                <a:srgbClr val="1B75BC"/>
              </a:solidFill>
              <a:latin typeface="NexusSans-Regular"/>
            </a:endParaRPr>
          </a:p>
        </p:txBody>
      </p:sp>
      <p:sp>
        <p:nvSpPr>
          <p:cNvPr id="14" name="Text Placeholder 5">
            <a:extLst>
              <a:ext uri="{FF2B5EF4-FFF2-40B4-BE49-F238E27FC236}">
                <a16:creationId xmlns:a16="http://schemas.microsoft.com/office/drawing/2014/main" id="{576415C1-D644-7545-9A92-7A74E66C1B31}"/>
              </a:ext>
            </a:extLst>
          </p:cNvPr>
          <p:cNvSpPr>
            <a:spLocks noGrp="1"/>
          </p:cNvSpPr>
          <p:nvPr>
            <p:ph type="body" sz="quarter" idx="18" hasCustomPrompt="1"/>
          </p:nvPr>
        </p:nvSpPr>
        <p:spPr>
          <a:xfrm>
            <a:off x="9707860" y="3124729"/>
            <a:ext cx="2341563" cy="1749425"/>
          </a:xfrm>
        </p:spPr>
        <p:txBody>
          <a:bodyPr>
            <a:normAutofit/>
          </a:bodyPr>
          <a:lstStyle>
            <a:lvl1pPr marL="0" indent="0">
              <a:buNone/>
              <a:defRPr sz="1600" b="0" i="0">
                <a:latin typeface="Nexus Sans Pro" panose="02000503030000020003" pitchFamily="2" charset="77"/>
              </a:defRPr>
            </a:lvl1pPr>
          </a:lstStyle>
          <a:p>
            <a:r>
              <a:rPr lang="en-AU" sz="1600" kern="1200" dirty="0" err="1">
                <a:solidFill>
                  <a:schemeClr val="tx1"/>
                </a:solidFill>
                <a:effectLst/>
                <a:latin typeface="NexusSans-Regular"/>
                <a:ea typeface="+mn-ea"/>
                <a:cs typeface="+mn-cs"/>
              </a:rPr>
              <a:t>Redigera</a:t>
            </a:r>
            <a:r>
              <a:rPr lang="en-AU" sz="1600" kern="1200" dirty="0">
                <a:solidFill>
                  <a:schemeClr val="tx1"/>
                </a:solidFill>
                <a:effectLst/>
                <a:latin typeface="NexusSans-Regular"/>
                <a:ea typeface="+mn-ea"/>
                <a:cs typeface="+mn-cs"/>
              </a:rPr>
              <a:t> text </a:t>
            </a:r>
            <a:r>
              <a:rPr lang="en-AU" sz="1600" kern="1200" dirty="0" err="1">
                <a:solidFill>
                  <a:schemeClr val="tx1"/>
                </a:solidFill>
                <a:effectLst/>
                <a:latin typeface="NexusSans-Regular"/>
                <a:ea typeface="+mn-ea"/>
                <a:cs typeface="+mn-cs"/>
              </a:rPr>
              <a:t>i</a:t>
            </a:r>
            <a:r>
              <a:rPr lang="en-AU" sz="1600" kern="1200" dirty="0">
                <a:solidFill>
                  <a:schemeClr val="tx1"/>
                </a:solidFill>
                <a:effectLst/>
                <a:latin typeface="NexusSans-Regular"/>
                <a:ea typeface="+mn-ea"/>
                <a:cs typeface="+mn-cs"/>
              </a:rPr>
              <a:t> </a:t>
            </a:r>
            <a:r>
              <a:rPr lang="en-AU" sz="1600" kern="1200" dirty="0" err="1">
                <a:solidFill>
                  <a:schemeClr val="tx1"/>
                </a:solidFill>
                <a:effectLst/>
                <a:latin typeface="NexusSans-Regular"/>
                <a:ea typeface="+mn-ea"/>
                <a:cs typeface="+mn-cs"/>
              </a:rPr>
              <a:t>skadematrisen</a:t>
            </a:r>
            <a:endParaRPr lang="en-AU" sz="1600" b="0" i="1" dirty="0">
              <a:solidFill>
                <a:srgbClr val="1B75BC"/>
              </a:solidFill>
              <a:latin typeface="NexusSans-Regular"/>
            </a:endParaRPr>
          </a:p>
        </p:txBody>
      </p:sp>
      <p:sp>
        <p:nvSpPr>
          <p:cNvPr id="15" name="Text Placeholder 5">
            <a:extLst>
              <a:ext uri="{FF2B5EF4-FFF2-40B4-BE49-F238E27FC236}">
                <a16:creationId xmlns:a16="http://schemas.microsoft.com/office/drawing/2014/main" id="{52347541-1102-0045-8C5B-A4632B21ADF9}"/>
              </a:ext>
            </a:extLst>
          </p:cNvPr>
          <p:cNvSpPr>
            <a:spLocks noGrp="1"/>
          </p:cNvSpPr>
          <p:nvPr>
            <p:ph type="body" sz="quarter" idx="19" hasCustomPrompt="1"/>
          </p:nvPr>
        </p:nvSpPr>
        <p:spPr>
          <a:xfrm>
            <a:off x="4973321" y="4898096"/>
            <a:ext cx="2341563" cy="1749425"/>
          </a:xfrm>
        </p:spPr>
        <p:txBody>
          <a:bodyPr>
            <a:normAutofit/>
          </a:bodyPr>
          <a:lstStyle>
            <a:lvl1pPr marL="0" indent="0">
              <a:buNone/>
              <a:defRPr sz="1600" b="0" i="0">
                <a:latin typeface="Nexus Sans Pro" panose="02000503030000020003" pitchFamily="2" charset="77"/>
              </a:defRPr>
            </a:lvl1pPr>
          </a:lstStyle>
          <a:p>
            <a:r>
              <a:rPr lang="en-AU" sz="1600" kern="1200" dirty="0" err="1">
                <a:solidFill>
                  <a:schemeClr val="tx1"/>
                </a:solidFill>
                <a:effectLst/>
                <a:latin typeface="NexusSans-Regular"/>
                <a:ea typeface="+mn-ea"/>
                <a:cs typeface="+mn-cs"/>
              </a:rPr>
              <a:t>Redigera</a:t>
            </a:r>
            <a:r>
              <a:rPr lang="en-AU" sz="1600" kern="1200" dirty="0">
                <a:solidFill>
                  <a:schemeClr val="tx1"/>
                </a:solidFill>
                <a:effectLst/>
                <a:latin typeface="NexusSans-Regular"/>
                <a:ea typeface="+mn-ea"/>
                <a:cs typeface="+mn-cs"/>
              </a:rPr>
              <a:t> text </a:t>
            </a:r>
            <a:r>
              <a:rPr lang="en-AU" sz="1600" kern="1200" dirty="0" err="1">
                <a:solidFill>
                  <a:schemeClr val="tx1"/>
                </a:solidFill>
                <a:effectLst/>
                <a:latin typeface="NexusSans-Regular"/>
                <a:ea typeface="+mn-ea"/>
                <a:cs typeface="+mn-cs"/>
              </a:rPr>
              <a:t>i</a:t>
            </a:r>
            <a:r>
              <a:rPr lang="en-AU" sz="1600" kern="1200" dirty="0">
                <a:solidFill>
                  <a:schemeClr val="tx1"/>
                </a:solidFill>
                <a:effectLst/>
                <a:latin typeface="NexusSans-Regular"/>
                <a:ea typeface="+mn-ea"/>
                <a:cs typeface="+mn-cs"/>
              </a:rPr>
              <a:t> </a:t>
            </a:r>
            <a:r>
              <a:rPr lang="en-AU" sz="1600" kern="1200" dirty="0" err="1">
                <a:solidFill>
                  <a:schemeClr val="tx1"/>
                </a:solidFill>
                <a:effectLst/>
                <a:latin typeface="NexusSans-Regular"/>
                <a:ea typeface="+mn-ea"/>
                <a:cs typeface="+mn-cs"/>
              </a:rPr>
              <a:t>skadematrisen</a:t>
            </a:r>
            <a:endParaRPr lang="en-AU" sz="1600" b="0" i="1" dirty="0">
              <a:solidFill>
                <a:srgbClr val="1B75BC"/>
              </a:solidFill>
              <a:latin typeface="NexusSans-Regular"/>
            </a:endParaRPr>
          </a:p>
        </p:txBody>
      </p:sp>
      <p:sp>
        <p:nvSpPr>
          <p:cNvPr id="16" name="Text Placeholder 5">
            <a:extLst>
              <a:ext uri="{FF2B5EF4-FFF2-40B4-BE49-F238E27FC236}">
                <a16:creationId xmlns:a16="http://schemas.microsoft.com/office/drawing/2014/main" id="{F04AA9BA-AD35-D84F-B715-4F962E703CE3}"/>
              </a:ext>
            </a:extLst>
          </p:cNvPr>
          <p:cNvSpPr>
            <a:spLocks noGrp="1"/>
          </p:cNvSpPr>
          <p:nvPr>
            <p:ph type="body" sz="quarter" idx="20" hasCustomPrompt="1"/>
          </p:nvPr>
        </p:nvSpPr>
        <p:spPr>
          <a:xfrm>
            <a:off x="7342209" y="4893550"/>
            <a:ext cx="2341563" cy="1749425"/>
          </a:xfrm>
        </p:spPr>
        <p:txBody>
          <a:bodyPr>
            <a:normAutofit/>
          </a:bodyPr>
          <a:lstStyle>
            <a:lvl1pPr marL="0" indent="0">
              <a:buNone/>
              <a:defRPr sz="1600" b="0" i="0">
                <a:latin typeface="Nexus Sans Pro" panose="02000503030000020003" pitchFamily="2" charset="77"/>
              </a:defRPr>
            </a:lvl1pPr>
          </a:lstStyle>
          <a:p>
            <a:r>
              <a:rPr lang="en-AU" sz="1600" kern="1200" dirty="0" err="1">
                <a:solidFill>
                  <a:schemeClr val="tx1"/>
                </a:solidFill>
                <a:effectLst/>
                <a:latin typeface="NexusSans-Regular"/>
                <a:ea typeface="+mn-ea"/>
                <a:cs typeface="+mn-cs"/>
              </a:rPr>
              <a:t>Redigera</a:t>
            </a:r>
            <a:r>
              <a:rPr lang="en-AU" sz="1600" kern="1200" dirty="0">
                <a:solidFill>
                  <a:schemeClr val="tx1"/>
                </a:solidFill>
                <a:effectLst/>
                <a:latin typeface="NexusSans-Regular"/>
                <a:ea typeface="+mn-ea"/>
                <a:cs typeface="+mn-cs"/>
              </a:rPr>
              <a:t> text </a:t>
            </a:r>
            <a:r>
              <a:rPr lang="en-AU" sz="1600" kern="1200" dirty="0" err="1">
                <a:solidFill>
                  <a:schemeClr val="tx1"/>
                </a:solidFill>
                <a:effectLst/>
                <a:latin typeface="NexusSans-Regular"/>
                <a:ea typeface="+mn-ea"/>
                <a:cs typeface="+mn-cs"/>
              </a:rPr>
              <a:t>i</a:t>
            </a:r>
            <a:r>
              <a:rPr lang="en-AU" sz="1600" kern="1200" dirty="0">
                <a:solidFill>
                  <a:schemeClr val="tx1"/>
                </a:solidFill>
                <a:effectLst/>
                <a:latin typeface="NexusSans-Regular"/>
                <a:ea typeface="+mn-ea"/>
                <a:cs typeface="+mn-cs"/>
              </a:rPr>
              <a:t> </a:t>
            </a:r>
            <a:r>
              <a:rPr lang="en-AU" sz="1600" kern="1200" dirty="0" err="1">
                <a:solidFill>
                  <a:schemeClr val="tx1"/>
                </a:solidFill>
                <a:effectLst/>
                <a:latin typeface="NexusSans-Regular"/>
                <a:ea typeface="+mn-ea"/>
                <a:cs typeface="+mn-cs"/>
              </a:rPr>
              <a:t>skadematrisen</a:t>
            </a:r>
            <a:endParaRPr lang="en-AU" sz="1600" b="0" i="1" dirty="0">
              <a:solidFill>
                <a:srgbClr val="1B75BC"/>
              </a:solidFill>
              <a:latin typeface="NexusSans-Regular"/>
            </a:endParaRPr>
          </a:p>
        </p:txBody>
      </p:sp>
      <p:sp>
        <p:nvSpPr>
          <p:cNvPr id="17" name="Text Placeholder 5">
            <a:extLst>
              <a:ext uri="{FF2B5EF4-FFF2-40B4-BE49-F238E27FC236}">
                <a16:creationId xmlns:a16="http://schemas.microsoft.com/office/drawing/2014/main" id="{ABAD6FDA-958F-284E-BFDB-2F77D5A3C618}"/>
              </a:ext>
            </a:extLst>
          </p:cNvPr>
          <p:cNvSpPr>
            <a:spLocks noGrp="1"/>
          </p:cNvSpPr>
          <p:nvPr>
            <p:ph type="body" sz="quarter" idx="21" hasCustomPrompt="1"/>
          </p:nvPr>
        </p:nvSpPr>
        <p:spPr>
          <a:xfrm>
            <a:off x="9718820" y="4893549"/>
            <a:ext cx="2341563" cy="1749425"/>
          </a:xfrm>
        </p:spPr>
        <p:txBody>
          <a:bodyPr>
            <a:normAutofit/>
          </a:bodyPr>
          <a:lstStyle>
            <a:lvl1pPr marL="0" indent="0">
              <a:buNone/>
              <a:defRPr sz="1600" b="0" i="0">
                <a:latin typeface="Nexus Sans Pro" panose="02000503030000020003" pitchFamily="2" charset="77"/>
              </a:defRPr>
            </a:lvl1pPr>
          </a:lstStyle>
          <a:p>
            <a:r>
              <a:rPr lang="en-AU" sz="1600" kern="1200" dirty="0" err="1">
                <a:solidFill>
                  <a:schemeClr val="tx1"/>
                </a:solidFill>
                <a:effectLst/>
                <a:latin typeface="NexusSans-Regular"/>
                <a:ea typeface="+mn-ea"/>
                <a:cs typeface="+mn-cs"/>
              </a:rPr>
              <a:t>Redigera</a:t>
            </a:r>
            <a:r>
              <a:rPr lang="en-AU" sz="1600" kern="1200" dirty="0">
                <a:solidFill>
                  <a:schemeClr val="tx1"/>
                </a:solidFill>
                <a:effectLst/>
                <a:latin typeface="NexusSans-Regular"/>
                <a:ea typeface="+mn-ea"/>
                <a:cs typeface="+mn-cs"/>
              </a:rPr>
              <a:t> text </a:t>
            </a:r>
            <a:r>
              <a:rPr lang="en-AU" sz="1600" kern="1200" dirty="0" err="1">
                <a:solidFill>
                  <a:schemeClr val="tx1"/>
                </a:solidFill>
                <a:effectLst/>
                <a:latin typeface="NexusSans-Regular"/>
                <a:ea typeface="+mn-ea"/>
                <a:cs typeface="+mn-cs"/>
              </a:rPr>
              <a:t>i</a:t>
            </a:r>
            <a:r>
              <a:rPr lang="en-AU" sz="1600" kern="1200" dirty="0">
                <a:solidFill>
                  <a:schemeClr val="tx1"/>
                </a:solidFill>
                <a:effectLst/>
                <a:latin typeface="NexusSans-Regular"/>
                <a:ea typeface="+mn-ea"/>
                <a:cs typeface="+mn-cs"/>
              </a:rPr>
              <a:t> </a:t>
            </a:r>
            <a:r>
              <a:rPr lang="en-AU" sz="1600" kern="1200" dirty="0" err="1">
                <a:solidFill>
                  <a:schemeClr val="tx1"/>
                </a:solidFill>
                <a:effectLst/>
                <a:latin typeface="NexusSans-Regular"/>
                <a:ea typeface="+mn-ea"/>
                <a:cs typeface="+mn-cs"/>
              </a:rPr>
              <a:t>skadematrisen</a:t>
            </a:r>
            <a:endParaRPr lang="en-AU" sz="1600" b="0" i="1" dirty="0">
              <a:solidFill>
                <a:srgbClr val="1B75BC"/>
              </a:solidFill>
              <a:latin typeface="NexusSans-Regular"/>
            </a:endParaRPr>
          </a:p>
        </p:txBody>
      </p:sp>
      <p:sp>
        <p:nvSpPr>
          <p:cNvPr id="21" name="Right Triangle 20">
            <a:extLst>
              <a:ext uri="{FF2B5EF4-FFF2-40B4-BE49-F238E27FC236}">
                <a16:creationId xmlns:a16="http://schemas.microsoft.com/office/drawing/2014/main" id="{631B4851-66D1-6B48-855A-8ABECD8A230D}"/>
              </a:ext>
            </a:extLst>
          </p:cNvPr>
          <p:cNvSpPr/>
          <p:nvPr userDrawn="1"/>
        </p:nvSpPr>
        <p:spPr>
          <a:xfrm flipH="1" flipV="1">
            <a:off x="276225" y="730906"/>
            <a:ext cx="2279651" cy="557964"/>
          </a:xfrm>
          <a:prstGeom prst="rtTriangle">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351"/>
          </a:p>
        </p:txBody>
      </p:sp>
      <p:sp>
        <p:nvSpPr>
          <p:cNvPr id="18" name="TextBox 17">
            <a:extLst>
              <a:ext uri="{FF2B5EF4-FFF2-40B4-BE49-F238E27FC236}">
                <a16:creationId xmlns:a16="http://schemas.microsoft.com/office/drawing/2014/main" id="{994C7E96-6FF5-F645-BEFB-A390A14813E2}"/>
              </a:ext>
            </a:extLst>
          </p:cNvPr>
          <p:cNvSpPr txBox="1"/>
          <p:nvPr userDrawn="1"/>
        </p:nvSpPr>
        <p:spPr>
          <a:xfrm>
            <a:off x="1942851" y="834395"/>
            <a:ext cx="1201783" cy="369332"/>
          </a:xfrm>
          <a:prstGeom prst="rect">
            <a:avLst/>
          </a:prstGeom>
          <a:noFill/>
        </p:spPr>
        <p:txBody>
          <a:bodyPr wrap="square" rtlCol="0">
            <a:spAutoFit/>
          </a:bodyPr>
          <a:lstStyle/>
          <a:p>
            <a:pPr algn="l"/>
            <a:r>
              <a:rPr lang="en-AU" sz="1800" b="1" i="0" dirty="0" err="1">
                <a:solidFill>
                  <a:srgbClr val="1B75BC"/>
                </a:solidFill>
                <a:latin typeface="Nexus Sans Pro" panose="02000503030000020003" pitchFamily="2" charset="77"/>
              </a:rPr>
              <a:t>Tid</a:t>
            </a:r>
            <a:endParaRPr lang="en-AU" sz="1800" b="1" i="0" dirty="0">
              <a:solidFill>
                <a:srgbClr val="1B75BC"/>
              </a:solidFill>
              <a:latin typeface="Nexus Sans Pro" panose="02000503030000020003" pitchFamily="2" charset="77"/>
            </a:endParaRPr>
          </a:p>
        </p:txBody>
      </p:sp>
      <p:sp>
        <p:nvSpPr>
          <p:cNvPr id="20" name="Right Triangle 19">
            <a:extLst>
              <a:ext uri="{FF2B5EF4-FFF2-40B4-BE49-F238E27FC236}">
                <a16:creationId xmlns:a16="http://schemas.microsoft.com/office/drawing/2014/main" id="{560264DF-2B80-4247-A755-953077050706}"/>
              </a:ext>
            </a:extLst>
          </p:cNvPr>
          <p:cNvSpPr/>
          <p:nvPr userDrawn="1"/>
        </p:nvSpPr>
        <p:spPr>
          <a:xfrm>
            <a:off x="201479" y="734081"/>
            <a:ext cx="2313123" cy="557964"/>
          </a:xfrm>
          <a:prstGeom prst="rtTriangle">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351"/>
          </a:p>
        </p:txBody>
      </p:sp>
      <p:sp>
        <p:nvSpPr>
          <p:cNvPr id="19" name="TextBox 18">
            <a:extLst>
              <a:ext uri="{FF2B5EF4-FFF2-40B4-BE49-F238E27FC236}">
                <a16:creationId xmlns:a16="http://schemas.microsoft.com/office/drawing/2014/main" id="{B268DF09-78C8-E349-8055-8480D2B0ABBB}"/>
              </a:ext>
            </a:extLst>
          </p:cNvPr>
          <p:cNvSpPr txBox="1"/>
          <p:nvPr userDrawn="1"/>
        </p:nvSpPr>
        <p:spPr>
          <a:xfrm>
            <a:off x="201479" y="981075"/>
            <a:ext cx="1926145" cy="307777"/>
          </a:xfrm>
          <a:prstGeom prst="rect">
            <a:avLst/>
          </a:prstGeom>
          <a:noFill/>
        </p:spPr>
        <p:txBody>
          <a:bodyPr wrap="square" rtlCol="0">
            <a:spAutoFit/>
          </a:bodyPr>
          <a:lstStyle/>
          <a:p>
            <a:pPr algn="l"/>
            <a:r>
              <a:rPr lang="en-AU" sz="1400" b="1" i="0" dirty="0" err="1">
                <a:solidFill>
                  <a:srgbClr val="1B75BC"/>
                </a:solidFill>
                <a:latin typeface="Nexus Sans Pro" panose="02000503030000020003" pitchFamily="2" charset="77"/>
              </a:rPr>
              <a:t>Händelse</a:t>
            </a:r>
            <a:r>
              <a:rPr lang="en-AU" sz="1400" b="1" i="0" dirty="0">
                <a:solidFill>
                  <a:srgbClr val="1B75BC"/>
                </a:solidFill>
                <a:latin typeface="Nexus Sans Pro" panose="02000503030000020003" pitchFamily="2" charset="77"/>
              </a:rPr>
              <a:t>/</a:t>
            </a:r>
            <a:r>
              <a:rPr lang="en-AU" sz="1400" b="1" i="0" dirty="0" err="1">
                <a:solidFill>
                  <a:srgbClr val="1B75BC"/>
                </a:solidFill>
                <a:latin typeface="Nexus Sans Pro" panose="02000503030000020003" pitchFamily="2" charset="77"/>
              </a:rPr>
              <a:t>Påverkan</a:t>
            </a:r>
            <a:endParaRPr lang="en-AU" sz="1400" b="1" i="0" dirty="0">
              <a:solidFill>
                <a:srgbClr val="1B75BC"/>
              </a:solidFill>
              <a:latin typeface="Nexus Sans Pro" panose="02000503030000020003" pitchFamily="2" charset="77"/>
            </a:endParaRPr>
          </a:p>
        </p:txBody>
      </p:sp>
      <p:sp>
        <p:nvSpPr>
          <p:cNvPr id="3" name="Title 2">
            <a:extLst>
              <a:ext uri="{FF2B5EF4-FFF2-40B4-BE49-F238E27FC236}">
                <a16:creationId xmlns:a16="http://schemas.microsoft.com/office/drawing/2014/main" id="{2281AF32-D03A-4187-8842-AF61F3C92E60}"/>
              </a:ext>
            </a:extLst>
          </p:cNvPr>
          <p:cNvSpPr>
            <a:spLocks noGrp="1"/>
          </p:cNvSpPr>
          <p:nvPr>
            <p:ph type="title" hasCustomPrompt="1"/>
          </p:nvPr>
        </p:nvSpPr>
        <p:spPr>
          <a:xfrm>
            <a:off x="191319" y="0"/>
            <a:ext cx="11858103" cy="727731"/>
          </a:xfrm>
        </p:spPr>
        <p:txBody>
          <a:bodyPr>
            <a:noAutofit/>
          </a:bodyPr>
          <a:lstStyle>
            <a:lvl1pPr algn="ctr">
              <a:defRPr sz="2400">
                <a:solidFill>
                  <a:srgbClr val="1B75BC"/>
                </a:solidFill>
              </a:defRPr>
            </a:lvl1pPr>
          </a:lstStyle>
          <a:p>
            <a:r>
              <a:rPr lang="sv-SE" dirty="0"/>
              <a:t>Matris för analys av skada enligt Signs of Safety med inmatningsställen i frågeform</a:t>
            </a:r>
            <a:endParaRPr lang="en-AU" dirty="0"/>
          </a:p>
        </p:txBody>
      </p:sp>
    </p:spTree>
    <p:extLst>
      <p:ext uri="{BB962C8B-B14F-4D97-AF65-F5344CB8AC3E}">
        <p14:creationId xmlns:p14="http://schemas.microsoft.com/office/powerpoint/2010/main" val="219189097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SE Network Matrix Blank">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164610-A607-EF41-A4FD-609B8B6EC7F8}"/>
              </a:ext>
            </a:extLst>
          </p:cNvPr>
          <p:cNvSpPr>
            <a:spLocks noGrp="1"/>
          </p:cNvSpPr>
          <p:nvPr>
            <p:ph type="title" hasCustomPrompt="1"/>
          </p:nvPr>
        </p:nvSpPr>
        <p:spPr>
          <a:xfrm>
            <a:off x="407989" y="106648"/>
            <a:ext cx="11376025" cy="540544"/>
          </a:xfrm>
        </p:spPr>
        <p:txBody>
          <a:bodyPr>
            <a:normAutofit/>
          </a:bodyPr>
          <a:lstStyle>
            <a:lvl1pPr algn="ctr">
              <a:defRPr lang="en-AU" sz="2800" b="1" i="0" kern="1200" smtClean="0">
                <a:solidFill>
                  <a:srgbClr val="1B75BC"/>
                </a:solidFill>
                <a:effectLst/>
                <a:latin typeface="Nexus Sans Pro" panose="02000503030000020003" pitchFamily="2" charset="77"/>
              </a:defRPr>
            </a:lvl1pPr>
          </a:lstStyle>
          <a:p>
            <a:r>
              <a:rPr lang="en-AU" sz="2800" b="1" kern="1200" dirty="0" err="1">
                <a:solidFill>
                  <a:srgbClr val="1B75BC"/>
                </a:solidFill>
                <a:effectLst/>
                <a:latin typeface="NexusSans-Bold"/>
                <a:ea typeface="+mn-ea"/>
                <a:cs typeface="+mn-cs"/>
              </a:rPr>
              <a:t>Klicka</a:t>
            </a:r>
            <a:r>
              <a:rPr lang="en-AU" sz="2800" b="1" kern="1200" dirty="0">
                <a:solidFill>
                  <a:srgbClr val="1B75BC"/>
                </a:solidFill>
                <a:effectLst/>
                <a:latin typeface="NexusSans-Bold"/>
                <a:ea typeface="+mn-ea"/>
                <a:cs typeface="+mn-cs"/>
              </a:rPr>
              <a:t> </a:t>
            </a:r>
            <a:r>
              <a:rPr lang="en-AU" sz="2800" b="1" kern="1200" dirty="0" err="1">
                <a:solidFill>
                  <a:srgbClr val="1B75BC"/>
                </a:solidFill>
                <a:effectLst/>
                <a:latin typeface="NexusSans-Bold"/>
                <a:ea typeface="+mn-ea"/>
                <a:cs typeface="+mn-cs"/>
              </a:rPr>
              <a:t>här</a:t>
            </a:r>
            <a:r>
              <a:rPr lang="en-AU" sz="2800" b="1" kern="1200" dirty="0">
                <a:solidFill>
                  <a:srgbClr val="1B75BC"/>
                </a:solidFill>
                <a:effectLst/>
                <a:latin typeface="NexusSans-Bold"/>
                <a:ea typeface="+mn-ea"/>
                <a:cs typeface="+mn-cs"/>
              </a:rPr>
              <a:t> </a:t>
            </a:r>
            <a:r>
              <a:rPr lang="en-AU" sz="2800" b="1" kern="1200" dirty="0" err="1">
                <a:solidFill>
                  <a:srgbClr val="1B75BC"/>
                </a:solidFill>
                <a:effectLst/>
                <a:latin typeface="NexusSans-Bold"/>
                <a:ea typeface="+mn-ea"/>
                <a:cs typeface="+mn-cs"/>
              </a:rPr>
              <a:t>för</a:t>
            </a:r>
            <a:r>
              <a:rPr lang="en-AU" sz="2800" b="1" kern="1200" dirty="0">
                <a:solidFill>
                  <a:srgbClr val="1B75BC"/>
                </a:solidFill>
                <a:effectLst/>
                <a:latin typeface="NexusSans-Bold"/>
                <a:ea typeface="+mn-ea"/>
                <a:cs typeface="+mn-cs"/>
              </a:rPr>
              <a:t> </a:t>
            </a:r>
            <a:r>
              <a:rPr lang="en-AU" sz="2800" b="1" kern="1200" dirty="0" err="1">
                <a:solidFill>
                  <a:srgbClr val="1B75BC"/>
                </a:solidFill>
                <a:effectLst/>
                <a:latin typeface="NexusSans-Bold"/>
                <a:ea typeface="+mn-ea"/>
                <a:cs typeface="+mn-cs"/>
              </a:rPr>
              <a:t>att</a:t>
            </a:r>
            <a:r>
              <a:rPr lang="en-AU" sz="2800" b="1" kern="1200" dirty="0">
                <a:solidFill>
                  <a:srgbClr val="1B75BC"/>
                </a:solidFill>
                <a:effectLst/>
                <a:latin typeface="NexusSans-Bold"/>
                <a:ea typeface="+mn-ea"/>
                <a:cs typeface="+mn-cs"/>
              </a:rPr>
              <a:t> </a:t>
            </a:r>
            <a:r>
              <a:rPr lang="en-AU" sz="2800" b="1" kern="1200" dirty="0" err="1">
                <a:solidFill>
                  <a:srgbClr val="1B75BC"/>
                </a:solidFill>
                <a:effectLst/>
                <a:latin typeface="NexusSans-Bold"/>
                <a:ea typeface="+mn-ea"/>
                <a:cs typeface="+mn-cs"/>
              </a:rPr>
              <a:t>redigera</a:t>
            </a:r>
            <a:r>
              <a:rPr lang="en-AU" sz="2800" b="1" kern="1200" dirty="0">
                <a:solidFill>
                  <a:srgbClr val="1B75BC"/>
                </a:solidFill>
                <a:effectLst/>
                <a:latin typeface="NexusSans-Bold"/>
                <a:ea typeface="+mn-ea"/>
                <a:cs typeface="+mn-cs"/>
              </a:rPr>
              <a:t> </a:t>
            </a:r>
            <a:r>
              <a:rPr lang="en-AU" sz="2800" b="1" kern="1200" dirty="0" err="1">
                <a:solidFill>
                  <a:srgbClr val="1B75BC"/>
                </a:solidFill>
                <a:effectLst/>
                <a:latin typeface="NexusSans-Bold"/>
                <a:ea typeface="+mn-ea"/>
                <a:cs typeface="+mn-cs"/>
              </a:rPr>
              <a:t>nätverksmatrisens</a:t>
            </a:r>
            <a:r>
              <a:rPr lang="en-AU" sz="2800" b="1" kern="1200" dirty="0">
                <a:solidFill>
                  <a:srgbClr val="1B75BC"/>
                </a:solidFill>
                <a:effectLst/>
                <a:latin typeface="NexusSans-Bold"/>
                <a:ea typeface="+mn-ea"/>
                <a:cs typeface="+mn-cs"/>
              </a:rPr>
              <a:t> </a:t>
            </a:r>
            <a:r>
              <a:rPr lang="en-AU" sz="2800" b="1" kern="1200" dirty="0" err="1">
                <a:solidFill>
                  <a:srgbClr val="1B75BC"/>
                </a:solidFill>
                <a:effectLst/>
                <a:latin typeface="NexusSans-Bold"/>
                <a:ea typeface="+mn-ea"/>
                <a:cs typeface="+mn-cs"/>
              </a:rPr>
              <a:t>titel</a:t>
            </a:r>
            <a:r>
              <a:rPr lang="en-AU" sz="2800" b="1" kern="1200" dirty="0">
                <a:solidFill>
                  <a:srgbClr val="1B75BC"/>
                </a:solidFill>
                <a:effectLst/>
                <a:latin typeface="NexusSans-Bold"/>
                <a:ea typeface="+mn-ea"/>
                <a:cs typeface="+mn-cs"/>
              </a:rPr>
              <a:t> </a:t>
            </a:r>
            <a:endParaRPr lang="en-AU" dirty="0"/>
          </a:p>
        </p:txBody>
      </p:sp>
      <p:graphicFrame>
        <p:nvGraphicFramePr>
          <p:cNvPr id="4" name="Table 3">
            <a:extLst>
              <a:ext uri="{FF2B5EF4-FFF2-40B4-BE49-F238E27FC236}">
                <a16:creationId xmlns:a16="http://schemas.microsoft.com/office/drawing/2014/main" id="{9B39C0D4-F160-FD41-9EC7-C58FB6B15D67}"/>
              </a:ext>
            </a:extLst>
          </p:cNvPr>
          <p:cNvGraphicFramePr>
            <a:graphicFrameLocks noGrp="1"/>
          </p:cNvGraphicFramePr>
          <p:nvPr userDrawn="1">
            <p:extLst>
              <p:ext uri="{D42A27DB-BD31-4B8C-83A1-F6EECF244321}">
                <p14:modId xmlns:p14="http://schemas.microsoft.com/office/powerpoint/2010/main" val="626362665"/>
              </p:ext>
            </p:extLst>
          </p:nvPr>
        </p:nvGraphicFramePr>
        <p:xfrm>
          <a:off x="407988" y="647192"/>
          <a:ext cx="11376024" cy="5866821"/>
        </p:xfrm>
        <a:graphic>
          <a:graphicData uri="http://schemas.openxmlformats.org/drawingml/2006/table">
            <a:tbl>
              <a:tblPr firstRow="1" bandRow="1">
                <a:tableStyleId>{5940675A-B579-460E-94D1-54222C63F5DA}</a:tableStyleId>
              </a:tblPr>
              <a:tblGrid>
                <a:gridCol w="5688012">
                  <a:extLst>
                    <a:ext uri="{9D8B030D-6E8A-4147-A177-3AD203B41FA5}">
                      <a16:colId xmlns:a16="http://schemas.microsoft.com/office/drawing/2014/main" val="2589276898"/>
                    </a:ext>
                  </a:extLst>
                </a:gridCol>
                <a:gridCol w="5688012">
                  <a:extLst>
                    <a:ext uri="{9D8B030D-6E8A-4147-A177-3AD203B41FA5}">
                      <a16:colId xmlns:a16="http://schemas.microsoft.com/office/drawing/2014/main" val="1509519394"/>
                    </a:ext>
                  </a:extLst>
                </a:gridCol>
              </a:tblGrid>
              <a:tr h="474741">
                <a:tc>
                  <a:txBody>
                    <a:bodyPr/>
                    <a:lstStyle/>
                    <a:p>
                      <a:pPr algn="ctr"/>
                      <a:r>
                        <a:rPr lang="en-AU" sz="2400" b="1" i="0" kern="1200" dirty="0" err="1">
                          <a:solidFill>
                            <a:srgbClr val="F58229"/>
                          </a:solidFill>
                          <a:effectLst/>
                          <a:latin typeface="Nexus Sans Pro" panose="02000503030000020003" pitchFamily="2" charset="77"/>
                          <a:ea typeface="+mn-ea"/>
                          <a:cs typeface="+mn-cs"/>
                        </a:rPr>
                        <a:t>Negativt</a:t>
                      </a:r>
                      <a:endParaRPr lang="en-AU" sz="2800" b="1" i="0" dirty="0">
                        <a:solidFill>
                          <a:srgbClr val="1B75BC"/>
                        </a:solidFill>
                        <a:latin typeface="Nexus Sans Pro" panose="02000503030000020003" pitchFamily="2" charset="77"/>
                      </a:endParaRPr>
                    </a:p>
                  </a:txBody>
                  <a:tcPr anchor="ctr">
                    <a:lnL w="12700" cap="flat" cmpd="sng" algn="ctr">
                      <a:no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rgbClr val="1B75BC"/>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AU" sz="2400" b="1" i="0" dirty="0" err="1">
                          <a:solidFill>
                            <a:srgbClr val="F58229"/>
                          </a:solidFill>
                          <a:latin typeface="Nexus Sans Pro" panose="02000503030000020003" pitchFamily="2" charset="77"/>
                        </a:rPr>
                        <a:t>Positivt</a:t>
                      </a:r>
                      <a:endParaRPr lang="en-AU" sz="2400" b="1" i="0" dirty="0">
                        <a:solidFill>
                          <a:srgbClr val="F58229"/>
                        </a:solidFill>
                        <a:latin typeface="Nexus Sans Pro" panose="02000503030000020003" pitchFamily="2" charset="77"/>
                      </a:endParaRPr>
                    </a:p>
                  </a:txBody>
                  <a:tcPr anchor="ctr">
                    <a:lnL w="12700" cap="flat" cmpd="sng" algn="ctr">
                      <a:solidFill>
                        <a:srgbClr val="1B75BC"/>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rgbClr val="1B75BC"/>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780544931"/>
                  </a:ext>
                </a:extLst>
              </a:tr>
              <a:tr h="1797360">
                <a:tc>
                  <a:txBody>
                    <a:bodyPr/>
                    <a:lstStyle/>
                    <a:p>
                      <a:r>
                        <a:rPr lang="en-AU" sz="2000" b="1" i="0" kern="1200" dirty="0" err="1">
                          <a:solidFill>
                            <a:srgbClr val="1B75BC"/>
                          </a:solidFill>
                          <a:effectLst/>
                          <a:latin typeface="Nexus Sans Pro" panose="02000503030000020003" pitchFamily="2" charset="77"/>
                          <a:ea typeface="+mn-ea"/>
                          <a:cs typeface="+mn-cs"/>
                        </a:rPr>
                        <a:t>Dåtid</a:t>
                      </a:r>
                      <a:endParaRPr lang="en-AU" sz="2000" b="0" i="1" dirty="0">
                        <a:solidFill>
                          <a:srgbClr val="1B75BC"/>
                        </a:solidFill>
                        <a:latin typeface="Nexus Sans Pro" panose="02000503030000020003" pitchFamily="2" charset="77"/>
                      </a:endParaRPr>
                    </a:p>
                  </a:txBody>
                  <a:tcPr>
                    <a:lnL w="12700" cap="flat" cmpd="sng" algn="ctr">
                      <a:no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l" defTabSz="914377" rtl="0" eaLnBrk="1" fontAlgn="auto" latinLnBrk="0" hangingPunct="1">
                        <a:lnSpc>
                          <a:spcPct val="100000"/>
                        </a:lnSpc>
                        <a:spcBef>
                          <a:spcPts val="0"/>
                        </a:spcBef>
                        <a:spcAft>
                          <a:spcPts val="0"/>
                        </a:spcAft>
                        <a:buClrTx/>
                        <a:buSzTx/>
                        <a:buFontTx/>
                        <a:buNone/>
                        <a:tabLst/>
                        <a:defRPr/>
                      </a:pPr>
                      <a:r>
                        <a:rPr lang="en-AU" sz="2000" b="1" i="0" kern="1200" dirty="0" err="1">
                          <a:solidFill>
                            <a:srgbClr val="1B75BC"/>
                          </a:solidFill>
                          <a:effectLst/>
                          <a:latin typeface="Nexus Sans Pro" panose="02000503030000020003" pitchFamily="2" charset="77"/>
                          <a:ea typeface="+mn-ea"/>
                          <a:cs typeface="+mn-cs"/>
                        </a:rPr>
                        <a:t>Dåtid</a:t>
                      </a:r>
                      <a:endParaRPr lang="en-AU" sz="2000" b="1" i="0" dirty="0">
                        <a:solidFill>
                          <a:srgbClr val="1B75BC"/>
                        </a:solidFill>
                        <a:latin typeface="Nexus Sans Pro" panose="02000503030000020003" pitchFamily="2" charset="77"/>
                      </a:endParaRPr>
                    </a:p>
                    <a:p>
                      <a:endParaRPr lang="en-AU" sz="2000" b="1" i="0" dirty="0">
                        <a:solidFill>
                          <a:srgbClr val="1B75BC"/>
                        </a:solidFill>
                        <a:latin typeface="Nexus Sans Pro" panose="02000503030000020003" pitchFamily="2" charset="77"/>
                      </a:endParaRPr>
                    </a:p>
                  </a:txBody>
                  <a:tcPr>
                    <a:lnL w="12700" cap="flat" cmpd="sng" algn="ctr">
                      <a:solidFill>
                        <a:srgbClr val="1B75BC"/>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965068943"/>
                  </a:ext>
                </a:extLst>
              </a:tr>
              <a:tr h="1797360">
                <a:tc>
                  <a:txBody>
                    <a:bodyPr/>
                    <a:lstStyle/>
                    <a:p>
                      <a:r>
                        <a:rPr lang="en-AU" sz="2000" b="1" i="0" kern="1200" dirty="0" err="1">
                          <a:solidFill>
                            <a:srgbClr val="1B75BC"/>
                          </a:solidFill>
                          <a:effectLst/>
                          <a:latin typeface="Nexus Sans Pro" panose="02000503030000020003" pitchFamily="2" charset="77"/>
                          <a:ea typeface="+mn-ea"/>
                          <a:cs typeface="+mn-cs"/>
                        </a:rPr>
                        <a:t>Nutid</a:t>
                      </a:r>
                      <a:endParaRPr lang="en-AU" sz="2000" b="1" i="0" dirty="0">
                        <a:solidFill>
                          <a:srgbClr val="1B75BC"/>
                        </a:solidFill>
                        <a:latin typeface="Nexus Sans Pro" panose="02000503030000020003" pitchFamily="2" charset="77"/>
                      </a:endParaRPr>
                    </a:p>
                  </a:txBody>
                  <a:tcPr>
                    <a:lnL w="12700" cap="flat" cmpd="sng" algn="ctr">
                      <a:no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l" defTabSz="914377" rtl="0" eaLnBrk="1" fontAlgn="auto" latinLnBrk="0" hangingPunct="1">
                        <a:lnSpc>
                          <a:spcPct val="100000"/>
                        </a:lnSpc>
                        <a:spcBef>
                          <a:spcPts val="0"/>
                        </a:spcBef>
                        <a:spcAft>
                          <a:spcPts val="0"/>
                        </a:spcAft>
                        <a:buClrTx/>
                        <a:buSzTx/>
                        <a:buFontTx/>
                        <a:buNone/>
                        <a:tabLst/>
                        <a:defRPr/>
                      </a:pPr>
                      <a:r>
                        <a:rPr lang="en-AU" sz="2000" b="1" i="0" kern="1200" dirty="0" err="1">
                          <a:solidFill>
                            <a:srgbClr val="1B75BC"/>
                          </a:solidFill>
                          <a:effectLst/>
                          <a:latin typeface="Nexus Sans Pro" panose="02000503030000020003" pitchFamily="2" charset="77"/>
                          <a:ea typeface="+mn-ea"/>
                          <a:cs typeface="+mn-cs"/>
                        </a:rPr>
                        <a:t>Nutid</a:t>
                      </a:r>
                      <a:endParaRPr lang="en-AU" sz="2000" b="1" i="0" dirty="0">
                        <a:solidFill>
                          <a:srgbClr val="1B75BC"/>
                        </a:solidFill>
                        <a:latin typeface="Nexus Sans Pro" panose="02000503030000020003" pitchFamily="2" charset="77"/>
                      </a:endParaRPr>
                    </a:p>
                    <a:p>
                      <a:endParaRPr lang="en-AU" sz="2000" b="1" i="0" dirty="0">
                        <a:solidFill>
                          <a:srgbClr val="1B75BC"/>
                        </a:solidFill>
                        <a:latin typeface="Nexus Sans Pro" panose="02000503030000020003" pitchFamily="2" charset="77"/>
                      </a:endParaRPr>
                    </a:p>
                  </a:txBody>
                  <a:tcPr>
                    <a:lnL w="12700" cap="flat" cmpd="sng" algn="ctr">
                      <a:solidFill>
                        <a:srgbClr val="1B75BC"/>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246027509"/>
                  </a:ext>
                </a:extLst>
              </a:tr>
              <a:tr h="1797360">
                <a:tc>
                  <a:txBody>
                    <a:bodyPr/>
                    <a:lstStyle/>
                    <a:p>
                      <a:r>
                        <a:rPr lang="en-AU" sz="2000" b="1" i="0" kern="1200" dirty="0" err="1">
                          <a:solidFill>
                            <a:srgbClr val="1B75BC"/>
                          </a:solidFill>
                          <a:effectLst/>
                          <a:latin typeface="Nexus Sans Pro" panose="02000503030000020003" pitchFamily="2" charset="77"/>
                          <a:ea typeface="+mn-ea"/>
                          <a:cs typeface="+mn-cs"/>
                        </a:rPr>
                        <a:t>Framtid</a:t>
                      </a:r>
                      <a:endParaRPr lang="en-AU" sz="2000" b="1" i="0" dirty="0">
                        <a:solidFill>
                          <a:srgbClr val="1B75BC"/>
                        </a:solidFill>
                        <a:latin typeface="Nexus Sans Pro" panose="02000503030000020003" pitchFamily="2" charset="77"/>
                      </a:endParaRPr>
                    </a:p>
                  </a:txBody>
                  <a:tcPr>
                    <a:lnL w="12700" cap="flat" cmpd="sng" algn="ctr">
                      <a:no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AU" sz="2000" b="1" i="0" kern="1200" dirty="0" err="1">
                          <a:solidFill>
                            <a:srgbClr val="1B75BC"/>
                          </a:solidFill>
                          <a:effectLst/>
                          <a:latin typeface="Nexus Sans Pro" panose="02000503030000020003" pitchFamily="2" charset="77"/>
                          <a:ea typeface="+mn-ea"/>
                          <a:cs typeface="+mn-cs"/>
                        </a:rPr>
                        <a:t>Framtid</a:t>
                      </a:r>
                      <a:endParaRPr lang="en-AU" sz="2000" b="1" i="0" dirty="0">
                        <a:solidFill>
                          <a:srgbClr val="1B75BC"/>
                        </a:solidFill>
                        <a:latin typeface="Nexus Sans Pro" panose="02000503030000020003" pitchFamily="2" charset="77"/>
                      </a:endParaRPr>
                    </a:p>
                  </a:txBody>
                  <a:tcPr>
                    <a:lnL w="12700" cap="flat" cmpd="sng" algn="ctr">
                      <a:solidFill>
                        <a:srgbClr val="1B75BC"/>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31267133"/>
                  </a:ext>
                </a:extLst>
              </a:tr>
            </a:tbl>
          </a:graphicData>
        </a:graphic>
      </p:graphicFrame>
      <p:sp>
        <p:nvSpPr>
          <p:cNvPr id="6" name="Text Placeholder 5">
            <a:extLst>
              <a:ext uri="{FF2B5EF4-FFF2-40B4-BE49-F238E27FC236}">
                <a16:creationId xmlns:a16="http://schemas.microsoft.com/office/drawing/2014/main" id="{2473A7F4-6DD1-ED41-A896-018A01272E9D}"/>
              </a:ext>
            </a:extLst>
          </p:cNvPr>
          <p:cNvSpPr>
            <a:spLocks noGrp="1"/>
          </p:cNvSpPr>
          <p:nvPr>
            <p:ph type="body" sz="quarter" idx="10" hasCustomPrompt="1"/>
          </p:nvPr>
        </p:nvSpPr>
        <p:spPr>
          <a:xfrm>
            <a:off x="407989" y="1436690"/>
            <a:ext cx="5688012" cy="1289095"/>
          </a:xfrm>
        </p:spPr>
        <p:txBody>
          <a:bodyPr>
            <a:normAutofit/>
          </a:bodyPr>
          <a:lstStyle>
            <a:lvl1pPr marL="0" indent="0">
              <a:buNone/>
              <a:defRPr sz="1800" b="0" i="1">
                <a:solidFill>
                  <a:schemeClr val="tx1">
                    <a:lumMod val="85000"/>
                    <a:lumOff val="15000"/>
                  </a:schemeClr>
                </a:solidFill>
                <a:latin typeface="Nexus Sans Pro" panose="02000503030000020003" pitchFamily="2" charset="77"/>
              </a:defRPr>
            </a:lvl1pPr>
          </a:lstStyle>
          <a:p>
            <a:pPr lvl="0"/>
            <a:r>
              <a:rPr lang="en-AU" sz="1800" i="1" kern="1200" dirty="0" err="1">
                <a:solidFill>
                  <a:schemeClr val="tx1"/>
                </a:solidFill>
                <a:effectLst/>
                <a:latin typeface="NexusSans-Italic"/>
                <a:ea typeface="+mn-ea"/>
                <a:cs typeface="+mn-cs"/>
              </a:rPr>
              <a:t>Redigera</a:t>
            </a:r>
            <a:r>
              <a:rPr lang="en-AU" sz="1800" i="1" kern="1200" dirty="0">
                <a:solidFill>
                  <a:schemeClr val="tx1"/>
                </a:solidFill>
                <a:effectLst/>
                <a:latin typeface="NexusSans-Italic"/>
                <a:ea typeface="+mn-ea"/>
                <a:cs typeface="+mn-cs"/>
              </a:rPr>
              <a:t> text </a:t>
            </a:r>
            <a:r>
              <a:rPr lang="en-AU" sz="1800" i="1" kern="1200" dirty="0" err="1">
                <a:solidFill>
                  <a:schemeClr val="tx1"/>
                </a:solidFill>
                <a:effectLst/>
                <a:latin typeface="NexusSans-Italic"/>
                <a:ea typeface="+mn-ea"/>
                <a:cs typeface="+mn-cs"/>
              </a:rPr>
              <a:t>i</a:t>
            </a:r>
            <a:r>
              <a:rPr lang="en-AU" sz="1800" i="1" kern="1200" dirty="0">
                <a:solidFill>
                  <a:schemeClr val="tx1"/>
                </a:solidFill>
                <a:effectLst/>
                <a:latin typeface="NexusSans-Italic"/>
                <a:ea typeface="+mn-ea"/>
                <a:cs typeface="+mn-cs"/>
              </a:rPr>
              <a:t> </a:t>
            </a:r>
            <a:r>
              <a:rPr lang="en-AU" sz="1800" i="1" kern="1200" dirty="0" err="1">
                <a:solidFill>
                  <a:schemeClr val="tx1"/>
                </a:solidFill>
                <a:effectLst/>
                <a:latin typeface="NexusSans-Italic"/>
                <a:ea typeface="+mn-ea"/>
                <a:cs typeface="+mn-cs"/>
              </a:rPr>
              <a:t>nätverksmatrisen</a:t>
            </a:r>
            <a:endParaRPr lang="en-US" dirty="0"/>
          </a:p>
        </p:txBody>
      </p:sp>
      <p:sp>
        <p:nvSpPr>
          <p:cNvPr id="7" name="Text Placeholder 5">
            <a:extLst>
              <a:ext uri="{FF2B5EF4-FFF2-40B4-BE49-F238E27FC236}">
                <a16:creationId xmlns:a16="http://schemas.microsoft.com/office/drawing/2014/main" id="{50CFD138-1936-EE4A-986D-84A5FE200FEA}"/>
              </a:ext>
            </a:extLst>
          </p:cNvPr>
          <p:cNvSpPr>
            <a:spLocks noGrp="1"/>
          </p:cNvSpPr>
          <p:nvPr>
            <p:ph type="body" sz="quarter" idx="11" hasCustomPrompt="1"/>
          </p:nvPr>
        </p:nvSpPr>
        <p:spPr>
          <a:xfrm>
            <a:off x="407989" y="3305290"/>
            <a:ext cx="5688012" cy="1289095"/>
          </a:xfrm>
        </p:spPr>
        <p:txBody>
          <a:bodyPr>
            <a:normAutofit/>
          </a:bodyPr>
          <a:lstStyle>
            <a:lvl1pPr marL="0" indent="0">
              <a:buNone/>
              <a:defRPr sz="1800" b="0" i="1">
                <a:solidFill>
                  <a:schemeClr val="tx1">
                    <a:lumMod val="85000"/>
                    <a:lumOff val="15000"/>
                  </a:schemeClr>
                </a:solidFill>
                <a:latin typeface="Nexus Sans Pro" panose="02000503030000020003" pitchFamily="2" charset="77"/>
              </a:defRPr>
            </a:lvl1pPr>
          </a:lstStyle>
          <a:p>
            <a:pPr lvl="0"/>
            <a:r>
              <a:rPr lang="en-AU" sz="1800" i="1" kern="1200" dirty="0" err="1">
                <a:solidFill>
                  <a:schemeClr val="tx1"/>
                </a:solidFill>
                <a:effectLst/>
                <a:latin typeface="NexusSans-Italic"/>
                <a:ea typeface="+mn-ea"/>
                <a:cs typeface="+mn-cs"/>
              </a:rPr>
              <a:t>Redigera</a:t>
            </a:r>
            <a:r>
              <a:rPr lang="en-AU" sz="1800" i="1" kern="1200" dirty="0">
                <a:solidFill>
                  <a:schemeClr val="tx1"/>
                </a:solidFill>
                <a:effectLst/>
                <a:latin typeface="NexusSans-Italic"/>
                <a:ea typeface="+mn-ea"/>
                <a:cs typeface="+mn-cs"/>
              </a:rPr>
              <a:t> text </a:t>
            </a:r>
            <a:r>
              <a:rPr lang="en-AU" sz="1800" i="1" kern="1200" dirty="0" err="1">
                <a:solidFill>
                  <a:schemeClr val="tx1"/>
                </a:solidFill>
                <a:effectLst/>
                <a:latin typeface="NexusSans-Italic"/>
                <a:ea typeface="+mn-ea"/>
                <a:cs typeface="+mn-cs"/>
              </a:rPr>
              <a:t>i</a:t>
            </a:r>
            <a:r>
              <a:rPr lang="en-AU" sz="1800" i="1" kern="1200" dirty="0">
                <a:solidFill>
                  <a:schemeClr val="tx1"/>
                </a:solidFill>
                <a:effectLst/>
                <a:latin typeface="NexusSans-Italic"/>
                <a:ea typeface="+mn-ea"/>
                <a:cs typeface="+mn-cs"/>
              </a:rPr>
              <a:t> </a:t>
            </a:r>
            <a:r>
              <a:rPr lang="en-AU" sz="1800" i="1" kern="1200" dirty="0" err="1">
                <a:solidFill>
                  <a:schemeClr val="tx1"/>
                </a:solidFill>
                <a:effectLst/>
                <a:latin typeface="NexusSans-Italic"/>
                <a:ea typeface="+mn-ea"/>
                <a:cs typeface="+mn-cs"/>
              </a:rPr>
              <a:t>nätverksmatrisen</a:t>
            </a:r>
            <a:endParaRPr lang="en-US" dirty="0"/>
          </a:p>
        </p:txBody>
      </p:sp>
      <p:sp>
        <p:nvSpPr>
          <p:cNvPr id="8" name="Text Placeholder 5">
            <a:extLst>
              <a:ext uri="{FF2B5EF4-FFF2-40B4-BE49-F238E27FC236}">
                <a16:creationId xmlns:a16="http://schemas.microsoft.com/office/drawing/2014/main" id="{6F95F830-21E5-234D-8BB2-827C3C0B31D7}"/>
              </a:ext>
            </a:extLst>
          </p:cNvPr>
          <p:cNvSpPr>
            <a:spLocks noGrp="1"/>
          </p:cNvSpPr>
          <p:nvPr>
            <p:ph type="body" sz="quarter" idx="12" hasCustomPrompt="1"/>
          </p:nvPr>
        </p:nvSpPr>
        <p:spPr>
          <a:xfrm>
            <a:off x="407987" y="5124429"/>
            <a:ext cx="5688012" cy="1289095"/>
          </a:xfrm>
        </p:spPr>
        <p:txBody>
          <a:bodyPr>
            <a:normAutofit/>
          </a:bodyPr>
          <a:lstStyle>
            <a:lvl1pPr marL="0" indent="0">
              <a:buNone/>
              <a:defRPr sz="1800" b="0" i="1">
                <a:solidFill>
                  <a:schemeClr val="tx1">
                    <a:lumMod val="85000"/>
                    <a:lumOff val="15000"/>
                  </a:schemeClr>
                </a:solidFill>
                <a:latin typeface="Nexus Sans Pro" panose="02000503030000020003" pitchFamily="2" charset="77"/>
              </a:defRPr>
            </a:lvl1pPr>
          </a:lstStyle>
          <a:p>
            <a:pPr lvl="0"/>
            <a:r>
              <a:rPr lang="en-AU" sz="1800" i="1" kern="1200" dirty="0" err="1">
                <a:solidFill>
                  <a:schemeClr val="tx1"/>
                </a:solidFill>
                <a:effectLst/>
                <a:latin typeface="NexusSans-Italic"/>
                <a:ea typeface="+mn-ea"/>
                <a:cs typeface="+mn-cs"/>
              </a:rPr>
              <a:t>Redigera</a:t>
            </a:r>
            <a:r>
              <a:rPr lang="en-AU" sz="1800" i="1" kern="1200" dirty="0">
                <a:solidFill>
                  <a:schemeClr val="tx1"/>
                </a:solidFill>
                <a:effectLst/>
                <a:latin typeface="NexusSans-Italic"/>
                <a:ea typeface="+mn-ea"/>
                <a:cs typeface="+mn-cs"/>
              </a:rPr>
              <a:t> text </a:t>
            </a:r>
            <a:r>
              <a:rPr lang="en-AU" sz="1800" i="1" kern="1200" dirty="0" err="1">
                <a:solidFill>
                  <a:schemeClr val="tx1"/>
                </a:solidFill>
                <a:effectLst/>
                <a:latin typeface="NexusSans-Italic"/>
                <a:ea typeface="+mn-ea"/>
                <a:cs typeface="+mn-cs"/>
              </a:rPr>
              <a:t>i</a:t>
            </a:r>
            <a:r>
              <a:rPr lang="en-AU" sz="1800" i="1" kern="1200" dirty="0">
                <a:solidFill>
                  <a:schemeClr val="tx1"/>
                </a:solidFill>
                <a:effectLst/>
                <a:latin typeface="NexusSans-Italic"/>
                <a:ea typeface="+mn-ea"/>
                <a:cs typeface="+mn-cs"/>
              </a:rPr>
              <a:t> </a:t>
            </a:r>
            <a:r>
              <a:rPr lang="en-AU" sz="1800" i="1" kern="1200" dirty="0" err="1">
                <a:solidFill>
                  <a:schemeClr val="tx1"/>
                </a:solidFill>
                <a:effectLst/>
                <a:latin typeface="NexusSans-Italic"/>
                <a:ea typeface="+mn-ea"/>
                <a:cs typeface="+mn-cs"/>
              </a:rPr>
              <a:t>nätverksmatrisen</a:t>
            </a:r>
            <a:endParaRPr lang="en-US" dirty="0"/>
          </a:p>
        </p:txBody>
      </p:sp>
      <p:sp>
        <p:nvSpPr>
          <p:cNvPr id="9" name="Text Placeholder 5">
            <a:extLst>
              <a:ext uri="{FF2B5EF4-FFF2-40B4-BE49-F238E27FC236}">
                <a16:creationId xmlns:a16="http://schemas.microsoft.com/office/drawing/2014/main" id="{771D4625-E1FB-234C-B20F-57E4B1754373}"/>
              </a:ext>
            </a:extLst>
          </p:cNvPr>
          <p:cNvSpPr>
            <a:spLocks noGrp="1"/>
          </p:cNvSpPr>
          <p:nvPr>
            <p:ph type="body" sz="quarter" idx="13" hasCustomPrompt="1"/>
          </p:nvPr>
        </p:nvSpPr>
        <p:spPr>
          <a:xfrm>
            <a:off x="6096002" y="1436690"/>
            <a:ext cx="5688012" cy="1289095"/>
          </a:xfrm>
        </p:spPr>
        <p:txBody>
          <a:bodyPr>
            <a:normAutofit/>
          </a:bodyPr>
          <a:lstStyle>
            <a:lvl1pPr marL="0" indent="0">
              <a:buNone/>
              <a:defRPr sz="1800" b="0" i="1">
                <a:solidFill>
                  <a:schemeClr val="tx1">
                    <a:lumMod val="85000"/>
                    <a:lumOff val="15000"/>
                  </a:schemeClr>
                </a:solidFill>
                <a:latin typeface="Nexus Sans Pro" panose="02000503030000020003" pitchFamily="2" charset="77"/>
              </a:defRPr>
            </a:lvl1pPr>
          </a:lstStyle>
          <a:p>
            <a:pPr lvl="0"/>
            <a:r>
              <a:rPr lang="en-AU" sz="1800" i="1" kern="1200" dirty="0" err="1">
                <a:solidFill>
                  <a:schemeClr val="tx1"/>
                </a:solidFill>
                <a:effectLst/>
                <a:latin typeface="NexusSans-Italic"/>
                <a:ea typeface="+mn-ea"/>
                <a:cs typeface="+mn-cs"/>
              </a:rPr>
              <a:t>Redigera</a:t>
            </a:r>
            <a:r>
              <a:rPr lang="en-AU" sz="1800" i="1" kern="1200" dirty="0">
                <a:solidFill>
                  <a:schemeClr val="tx1"/>
                </a:solidFill>
                <a:effectLst/>
                <a:latin typeface="NexusSans-Italic"/>
                <a:ea typeface="+mn-ea"/>
                <a:cs typeface="+mn-cs"/>
              </a:rPr>
              <a:t> text </a:t>
            </a:r>
            <a:r>
              <a:rPr lang="en-AU" sz="1800" i="1" kern="1200" dirty="0" err="1">
                <a:solidFill>
                  <a:schemeClr val="tx1"/>
                </a:solidFill>
                <a:effectLst/>
                <a:latin typeface="NexusSans-Italic"/>
                <a:ea typeface="+mn-ea"/>
                <a:cs typeface="+mn-cs"/>
              </a:rPr>
              <a:t>i</a:t>
            </a:r>
            <a:r>
              <a:rPr lang="en-AU" sz="1800" i="1" kern="1200" dirty="0">
                <a:solidFill>
                  <a:schemeClr val="tx1"/>
                </a:solidFill>
                <a:effectLst/>
                <a:latin typeface="NexusSans-Italic"/>
                <a:ea typeface="+mn-ea"/>
                <a:cs typeface="+mn-cs"/>
              </a:rPr>
              <a:t> </a:t>
            </a:r>
            <a:r>
              <a:rPr lang="en-AU" sz="1800" i="1" kern="1200" dirty="0" err="1">
                <a:solidFill>
                  <a:schemeClr val="tx1"/>
                </a:solidFill>
                <a:effectLst/>
                <a:latin typeface="NexusSans-Italic"/>
                <a:ea typeface="+mn-ea"/>
                <a:cs typeface="+mn-cs"/>
              </a:rPr>
              <a:t>nätverksmatrisen</a:t>
            </a:r>
            <a:endParaRPr lang="en-US" dirty="0"/>
          </a:p>
        </p:txBody>
      </p:sp>
      <p:sp>
        <p:nvSpPr>
          <p:cNvPr id="10" name="Text Placeholder 5">
            <a:extLst>
              <a:ext uri="{FF2B5EF4-FFF2-40B4-BE49-F238E27FC236}">
                <a16:creationId xmlns:a16="http://schemas.microsoft.com/office/drawing/2014/main" id="{F090B85F-E80A-3D40-8A14-093BC23F9D93}"/>
              </a:ext>
            </a:extLst>
          </p:cNvPr>
          <p:cNvSpPr>
            <a:spLocks noGrp="1"/>
          </p:cNvSpPr>
          <p:nvPr>
            <p:ph type="body" sz="quarter" idx="14" hasCustomPrompt="1"/>
          </p:nvPr>
        </p:nvSpPr>
        <p:spPr>
          <a:xfrm>
            <a:off x="6096002" y="3305290"/>
            <a:ext cx="5688012" cy="1289095"/>
          </a:xfrm>
        </p:spPr>
        <p:txBody>
          <a:bodyPr>
            <a:normAutofit/>
          </a:bodyPr>
          <a:lstStyle>
            <a:lvl1pPr marL="0" indent="0">
              <a:buNone/>
              <a:defRPr sz="1800" b="0" i="1">
                <a:solidFill>
                  <a:schemeClr val="tx1">
                    <a:lumMod val="85000"/>
                    <a:lumOff val="15000"/>
                  </a:schemeClr>
                </a:solidFill>
                <a:latin typeface="Nexus Sans Pro" panose="02000503030000020003" pitchFamily="2" charset="77"/>
              </a:defRPr>
            </a:lvl1pPr>
          </a:lstStyle>
          <a:p>
            <a:pPr lvl="0"/>
            <a:r>
              <a:rPr lang="en-AU" sz="1800" i="1" kern="1200" dirty="0" err="1">
                <a:solidFill>
                  <a:schemeClr val="tx1"/>
                </a:solidFill>
                <a:effectLst/>
                <a:latin typeface="NexusSans-Italic"/>
                <a:ea typeface="+mn-ea"/>
                <a:cs typeface="+mn-cs"/>
              </a:rPr>
              <a:t>Redigera</a:t>
            </a:r>
            <a:r>
              <a:rPr lang="en-AU" sz="1800" i="1" kern="1200" dirty="0">
                <a:solidFill>
                  <a:schemeClr val="tx1"/>
                </a:solidFill>
                <a:effectLst/>
                <a:latin typeface="NexusSans-Italic"/>
                <a:ea typeface="+mn-ea"/>
                <a:cs typeface="+mn-cs"/>
              </a:rPr>
              <a:t> text </a:t>
            </a:r>
            <a:r>
              <a:rPr lang="en-AU" sz="1800" i="1" kern="1200" dirty="0" err="1">
                <a:solidFill>
                  <a:schemeClr val="tx1"/>
                </a:solidFill>
                <a:effectLst/>
                <a:latin typeface="NexusSans-Italic"/>
                <a:ea typeface="+mn-ea"/>
                <a:cs typeface="+mn-cs"/>
              </a:rPr>
              <a:t>i</a:t>
            </a:r>
            <a:r>
              <a:rPr lang="en-AU" sz="1800" i="1" kern="1200" dirty="0">
                <a:solidFill>
                  <a:schemeClr val="tx1"/>
                </a:solidFill>
                <a:effectLst/>
                <a:latin typeface="NexusSans-Italic"/>
                <a:ea typeface="+mn-ea"/>
                <a:cs typeface="+mn-cs"/>
              </a:rPr>
              <a:t> </a:t>
            </a:r>
            <a:r>
              <a:rPr lang="en-AU" sz="1800" i="1" kern="1200" dirty="0" err="1">
                <a:solidFill>
                  <a:schemeClr val="tx1"/>
                </a:solidFill>
                <a:effectLst/>
                <a:latin typeface="NexusSans-Italic"/>
                <a:ea typeface="+mn-ea"/>
                <a:cs typeface="+mn-cs"/>
              </a:rPr>
              <a:t>nätverksmatrisen</a:t>
            </a:r>
            <a:endParaRPr lang="en-US" dirty="0"/>
          </a:p>
        </p:txBody>
      </p:sp>
      <p:sp>
        <p:nvSpPr>
          <p:cNvPr id="11" name="Text Placeholder 5">
            <a:extLst>
              <a:ext uri="{FF2B5EF4-FFF2-40B4-BE49-F238E27FC236}">
                <a16:creationId xmlns:a16="http://schemas.microsoft.com/office/drawing/2014/main" id="{81C60101-6A56-4440-AAF6-748489B16456}"/>
              </a:ext>
            </a:extLst>
          </p:cNvPr>
          <p:cNvSpPr>
            <a:spLocks noGrp="1"/>
          </p:cNvSpPr>
          <p:nvPr>
            <p:ph type="body" sz="quarter" idx="15" hasCustomPrompt="1"/>
          </p:nvPr>
        </p:nvSpPr>
        <p:spPr>
          <a:xfrm>
            <a:off x="6096002" y="5124427"/>
            <a:ext cx="5688012" cy="1289095"/>
          </a:xfrm>
        </p:spPr>
        <p:txBody>
          <a:bodyPr>
            <a:normAutofit/>
          </a:bodyPr>
          <a:lstStyle>
            <a:lvl1pPr marL="0" indent="0">
              <a:buNone/>
              <a:defRPr sz="1800" b="0" i="1">
                <a:solidFill>
                  <a:schemeClr val="tx1">
                    <a:lumMod val="85000"/>
                    <a:lumOff val="15000"/>
                  </a:schemeClr>
                </a:solidFill>
                <a:latin typeface="Nexus Sans Pro" panose="02000503030000020003" pitchFamily="2" charset="77"/>
              </a:defRPr>
            </a:lvl1pPr>
          </a:lstStyle>
          <a:p>
            <a:pPr lvl="0"/>
            <a:r>
              <a:rPr lang="en-AU" sz="1800" i="1" kern="1200" dirty="0" err="1">
                <a:solidFill>
                  <a:schemeClr val="tx1"/>
                </a:solidFill>
                <a:effectLst/>
                <a:latin typeface="NexusSans-Italic"/>
                <a:ea typeface="+mn-ea"/>
                <a:cs typeface="+mn-cs"/>
              </a:rPr>
              <a:t>Redigera</a:t>
            </a:r>
            <a:r>
              <a:rPr lang="en-AU" sz="1800" i="1" kern="1200" dirty="0">
                <a:solidFill>
                  <a:schemeClr val="tx1"/>
                </a:solidFill>
                <a:effectLst/>
                <a:latin typeface="NexusSans-Italic"/>
                <a:ea typeface="+mn-ea"/>
                <a:cs typeface="+mn-cs"/>
              </a:rPr>
              <a:t> text </a:t>
            </a:r>
            <a:r>
              <a:rPr lang="en-AU" sz="1800" i="1" kern="1200" dirty="0" err="1">
                <a:solidFill>
                  <a:schemeClr val="tx1"/>
                </a:solidFill>
                <a:effectLst/>
                <a:latin typeface="NexusSans-Italic"/>
                <a:ea typeface="+mn-ea"/>
                <a:cs typeface="+mn-cs"/>
              </a:rPr>
              <a:t>i</a:t>
            </a:r>
            <a:r>
              <a:rPr lang="en-AU" sz="1800" i="1" kern="1200" dirty="0">
                <a:solidFill>
                  <a:schemeClr val="tx1"/>
                </a:solidFill>
                <a:effectLst/>
                <a:latin typeface="NexusSans-Italic"/>
                <a:ea typeface="+mn-ea"/>
                <a:cs typeface="+mn-cs"/>
              </a:rPr>
              <a:t> </a:t>
            </a:r>
            <a:r>
              <a:rPr lang="en-AU" sz="1800" i="1" kern="1200" dirty="0" err="1">
                <a:solidFill>
                  <a:schemeClr val="tx1"/>
                </a:solidFill>
                <a:effectLst/>
                <a:latin typeface="NexusSans-Italic"/>
                <a:ea typeface="+mn-ea"/>
                <a:cs typeface="+mn-cs"/>
              </a:rPr>
              <a:t>nätverksmatrisen</a:t>
            </a:r>
            <a:endParaRPr lang="en-US" dirty="0"/>
          </a:p>
        </p:txBody>
      </p:sp>
    </p:spTree>
    <p:extLst>
      <p:ext uri="{BB962C8B-B14F-4D97-AF65-F5344CB8AC3E}">
        <p14:creationId xmlns:p14="http://schemas.microsoft.com/office/powerpoint/2010/main" val="258487919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SE Mission Critical Roadmap Layout">
    <p:spTree>
      <p:nvGrpSpPr>
        <p:cNvPr id="1" name=""/>
        <p:cNvGrpSpPr/>
        <p:nvPr/>
      </p:nvGrpSpPr>
      <p:grpSpPr>
        <a:xfrm>
          <a:off x="0" y="0"/>
          <a:ext cx="0" cy="0"/>
          <a:chOff x="0" y="0"/>
          <a:chExt cx="0" cy="0"/>
        </a:xfrm>
      </p:grpSpPr>
      <p:sp>
        <p:nvSpPr>
          <p:cNvPr id="28" name="Rectangle 27">
            <a:extLst>
              <a:ext uri="{FF2B5EF4-FFF2-40B4-BE49-F238E27FC236}">
                <a16:creationId xmlns:a16="http://schemas.microsoft.com/office/drawing/2014/main" id="{8D57EB62-1B12-C248-AFBA-25D237DEFB09}"/>
              </a:ext>
            </a:extLst>
          </p:cNvPr>
          <p:cNvSpPr/>
          <p:nvPr userDrawn="1"/>
        </p:nvSpPr>
        <p:spPr>
          <a:xfrm>
            <a:off x="0" y="280487"/>
            <a:ext cx="12192000" cy="584775"/>
          </a:xfrm>
          <a:prstGeom prst="rect">
            <a:avLst/>
          </a:prstGeom>
        </p:spPr>
        <p:txBody>
          <a:bodyPr wrap="square">
            <a:spAutoFit/>
          </a:bodyPr>
          <a:lstStyle/>
          <a:p>
            <a:pPr algn="ctr"/>
            <a:r>
              <a:rPr lang="sv-SE" sz="3100" b="1" i="0" dirty="0">
                <a:solidFill>
                  <a:srgbClr val="F58229"/>
                </a:solidFill>
                <a:latin typeface="Nexus Sans Pro" panose="02000503030000020003" pitchFamily="2" charset="77"/>
              </a:rPr>
              <a:t>Centrala delar i implementeringen</a:t>
            </a:r>
            <a:endParaRPr lang="en-US" sz="3100" b="1" i="0" spc="-51" dirty="0">
              <a:solidFill>
                <a:srgbClr val="F58229"/>
              </a:solidFill>
              <a:latin typeface="Nexus Sans Pro" panose="02000503030000020003" pitchFamily="2" charset="77"/>
            </a:endParaRPr>
          </a:p>
        </p:txBody>
      </p:sp>
      <p:sp>
        <p:nvSpPr>
          <p:cNvPr id="29" name="Rectangle 28">
            <a:extLst>
              <a:ext uri="{FF2B5EF4-FFF2-40B4-BE49-F238E27FC236}">
                <a16:creationId xmlns:a16="http://schemas.microsoft.com/office/drawing/2014/main" id="{456D2BB4-00BA-F249-95E0-9D667BFED90E}"/>
              </a:ext>
            </a:extLst>
          </p:cNvPr>
          <p:cNvSpPr/>
          <p:nvPr userDrawn="1"/>
        </p:nvSpPr>
        <p:spPr>
          <a:xfrm>
            <a:off x="-16816" y="756428"/>
            <a:ext cx="12192000" cy="461665"/>
          </a:xfrm>
          <a:prstGeom prst="rect">
            <a:avLst/>
          </a:prstGeom>
        </p:spPr>
        <p:txBody>
          <a:bodyPr wrap="square">
            <a:spAutoFit/>
          </a:bodyPr>
          <a:lstStyle/>
          <a:p>
            <a:pPr algn="ctr"/>
            <a:r>
              <a:rPr lang="sv-SE" sz="2300" b="1" i="0" dirty="0">
                <a:solidFill>
                  <a:srgbClr val="F58229"/>
                </a:solidFill>
                <a:latin typeface="Nexus Sans Pro" panose="02000503030000020003" pitchFamily="2" charset="77"/>
              </a:rPr>
              <a:t>En karta bestående av 8 delar</a:t>
            </a:r>
            <a:endParaRPr lang="en-US" sz="2300" b="1" i="0" dirty="0">
              <a:solidFill>
                <a:srgbClr val="F58229"/>
              </a:solidFill>
              <a:latin typeface="Nexus Sans Pro" panose="02000503030000020003" pitchFamily="2" charset="77"/>
            </a:endParaRPr>
          </a:p>
        </p:txBody>
      </p:sp>
      <p:sp>
        <p:nvSpPr>
          <p:cNvPr id="30" name="Rectangle 29">
            <a:extLst>
              <a:ext uri="{FF2B5EF4-FFF2-40B4-BE49-F238E27FC236}">
                <a16:creationId xmlns:a16="http://schemas.microsoft.com/office/drawing/2014/main" id="{133435E4-B6EB-8045-9E1B-B1C1D3C93E3A}"/>
              </a:ext>
            </a:extLst>
          </p:cNvPr>
          <p:cNvSpPr/>
          <p:nvPr userDrawn="1"/>
        </p:nvSpPr>
        <p:spPr>
          <a:xfrm>
            <a:off x="2807314" y="5514058"/>
            <a:ext cx="6577371" cy="830997"/>
          </a:xfrm>
          <a:prstGeom prst="rect">
            <a:avLst/>
          </a:prstGeom>
        </p:spPr>
        <p:txBody>
          <a:bodyPr wrap="square">
            <a:spAutoFit/>
          </a:bodyPr>
          <a:lstStyle/>
          <a:p>
            <a:pPr algn="ctr"/>
            <a:r>
              <a:rPr lang="sv-SE" sz="1600" b="1" i="0" dirty="0">
                <a:solidFill>
                  <a:srgbClr val="F58229"/>
                </a:solidFill>
                <a:latin typeface="Nexus Sans Pro" panose="02000503030000020003" pitchFamily="2" charset="77"/>
              </a:rPr>
              <a:t>Förberedelse sex månader, intensiv implementering</a:t>
            </a:r>
          </a:p>
          <a:p>
            <a:pPr algn="ctr"/>
            <a:r>
              <a:rPr lang="sv-SE" sz="1600" b="1" i="0" dirty="0">
                <a:solidFill>
                  <a:srgbClr val="F58229"/>
                </a:solidFill>
                <a:latin typeface="Nexus Sans Pro" panose="02000503030000020003" pitchFamily="2" charset="77"/>
              </a:rPr>
              <a:t> två år, fem års engagemang i implementeringens aktiviteter och fortsatt kontinuerlig utveckling </a:t>
            </a:r>
          </a:p>
        </p:txBody>
      </p:sp>
      <p:sp>
        <p:nvSpPr>
          <p:cNvPr id="32" name="Rectangle 31">
            <a:extLst>
              <a:ext uri="{FF2B5EF4-FFF2-40B4-BE49-F238E27FC236}">
                <a16:creationId xmlns:a16="http://schemas.microsoft.com/office/drawing/2014/main" id="{773675B1-97AD-494E-B652-6A49F31169F3}"/>
              </a:ext>
            </a:extLst>
          </p:cNvPr>
          <p:cNvSpPr/>
          <p:nvPr userDrawn="1"/>
        </p:nvSpPr>
        <p:spPr>
          <a:xfrm>
            <a:off x="130423" y="2150650"/>
            <a:ext cx="2121336" cy="1457963"/>
          </a:xfrm>
          <a:prstGeom prst="rect">
            <a:avLst/>
          </a:prstGeom>
        </p:spPr>
        <p:txBody>
          <a:bodyPr wrap="square">
            <a:noAutofit/>
          </a:bodyPr>
          <a:lstStyle/>
          <a:p>
            <a:pPr algn="r"/>
            <a:r>
              <a:rPr lang="en-US" sz="1400" b="1" i="0" dirty="0">
                <a:solidFill>
                  <a:schemeClr val="tx2"/>
                </a:solidFill>
                <a:latin typeface="Nexus Sans Pro" panose="02000503030000020003" pitchFamily="2" charset="77"/>
              </a:rPr>
              <a:t>• </a:t>
            </a:r>
            <a:r>
              <a:rPr lang="sv-SE" sz="1400" b="1" i="0" dirty="0" err="1">
                <a:solidFill>
                  <a:srgbClr val="44546A"/>
                </a:solidFill>
                <a:latin typeface="Nexus Sans Pro" panose="02000503030000020003" pitchFamily="2" charset="77"/>
                <a:ea typeface="National Bold" panose="02000503000000020004" pitchFamily="2" charset="77"/>
              </a:rPr>
              <a:t>Signs</a:t>
            </a:r>
            <a:r>
              <a:rPr lang="sv-SE" sz="1400" b="1" i="0" dirty="0">
                <a:solidFill>
                  <a:srgbClr val="44546A"/>
                </a:solidFill>
                <a:latin typeface="Nexus Sans Pro" panose="02000503030000020003" pitchFamily="2" charset="77"/>
                <a:ea typeface="National Bold" panose="02000503000000020004" pitchFamily="2" charset="77"/>
              </a:rPr>
              <a:t> </a:t>
            </a:r>
            <a:r>
              <a:rPr lang="sv-SE" sz="1400" b="1" i="0" dirty="0" err="1">
                <a:solidFill>
                  <a:srgbClr val="44546A"/>
                </a:solidFill>
                <a:latin typeface="Nexus Sans Pro" panose="02000503030000020003" pitchFamily="2" charset="77"/>
                <a:ea typeface="National Bold" panose="02000503000000020004" pitchFamily="2" charset="77"/>
              </a:rPr>
              <a:t>of</a:t>
            </a:r>
            <a:r>
              <a:rPr lang="sv-SE" sz="1400" b="1" i="0" dirty="0">
                <a:solidFill>
                  <a:srgbClr val="44546A"/>
                </a:solidFill>
                <a:latin typeface="Nexus Sans Pro" panose="02000503030000020003" pitchFamily="2" charset="77"/>
                <a:ea typeface="National Bold" panose="02000503000000020004" pitchFamily="2" charset="77"/>
              </a:rPr>
              <a:t> </a:t>
            </a:r>
            <a:r>
              <a:rPr lang="sv-SE" sz="1400" b="1" i="0" dirty="0" err="1">
                <a:solidFill>
                  <a:srgbClr val="44546A"/>
                </a:solidFill>
                <a:latin typeface="Nexus Sans Pro" panose="02000503030000020003" pitchFamily="2" charset="77"/>
                <a:ea typeface="National Bold" panose="02000503000000020004" pitchFamily="2" charset="77"/>
              </a:rPr>
              <a:t>Safetys</a:t>
            </a:r>
            <a:r>
              <a:rPr lang="sv-SE" sz="1400" b="1" i="0" dirty="0">
                <a:solidFill>
                  <a:srgbClr val="44546A"/>
                </a:solidFill>
                <a:latin typeface="Nexus Sans Pro" panose="02000503030000020003" pitchFamily="2" charset="77"/>
                <a:ea typeface="National Bold" panose="02000503000000020004" pitchFamily="2" charset="77"/>
              </a:rPr>
              <a:t> metoder och lärande på arbetsplatsen </a:t>
            </a:r>
            <a:r>
              <a:rPr lang="sv-SE" sz="1400" b="0" i="0" dirty="0">
                <a:solidFill>
                  <a:srgbClr val="44546A"/>
                </a:solidFill>
                <a:latin typeface="Nexus Sans Pro" panose="02000503030000020003" pitchFamily="2" charset="77"/>
              </a:rPr>
              <a:t>(uppskattande samtal, ärendedragning i grupp)</a:t>
            </a:r>
            <a:endParaRPr lang="en-US" sz="1400" b="0" i="0" dirty="0">
              <a:solidFill>
                <a:srgbClr val="44546A"/>
              </a:solidFill>
              <a:latin typeface="Nexus Sans Pro" panose="02000503030000020003" pitchFamily="2" charset="77"/>
            </a:endParaRPr>
          </a:p>
        </p:txBody>
      </p:sp>
      <p:sp>
        <p:nvSpPr>
          <p:cNvPr id="33" name="Rectangle 32">
            <a:extLst>
              <a:ext uri="{FF2B5EF4-FFF2-40B4-BE49-F238E27FC236}">
                <a16:creationId xmlns:a16="http://schemas.microsoft.com/office/drawing/2014/main" id="{A9547D9D-11EE-AB4E-BC9D-936B98377083}"/>
              </a:ext>
            </a:extLst>
          </p:cNvPr>
          <p:cNvSpPr/>
          <p:nvPr userDrawn="1"/>
        </p:nvSpPr>
        <p:spPr>
          <a:xfrm>
            <a:off x="121121" y="528251"/>
            <a:ext cx="2121335" cy="1600438"/>
          </a:xfrm>
          <a:prstGeom prst="rect">
            <a:avLst/>
          </a:prstGeom>
        </p:spPr>
        <p:txBody>
          <a:bodyPr wrap="square">
            <a:spAutoFit/>
          </a:bodyPr>
          <a:lstStyle/>
          <a:p>
            <a:pPr algn="r"/>
            <a:r>
              <a:rPr lang="en-US" sz="1400" b="1" i="0" dirty="0">
                <a:solidFill>
                  <a:schemeClr val="tx2"/>
                </a:solidFill>
                <a:latin typeface="Nexus Sans Pro" panose="02000503030000020003" pitchFamily="2" charset="77"/>
              </a:rPr>
              <a:t>• </a:t>
            </a:r>
            <a:r>
              <a:rPr lang="sv-SE" sz="1400" b="1" i="0" dirty="0">
                <a:solidFill>
                  <a:srgbClr val="44546A"/>
                </a:solidFill>
                <a:latin typeface="Nexus Sans Pro" panose="02000503030000020003" pitchFamily="2" charset="77"/>
              </a:rPr>
              <a:t>Utbildning och handledning </a:t>
            </a:r>
            <a:r>
              <a:rPr lang="sv-SE" sz="1400" b="0" i="0" dirty="0">
                <a:solidFill>
                  <a:srgbClr val="44546A"/>
                </a:solidFill>
                <a:latin typeface="Nexus Sans Pro" panose="02000503030000020003" pitchFamily="2" charset="77"/>
              </a:rPr>
              <a:t>(riktad grund- och fördjupningsutbildning, utvecklingsplaner för metodutvecklare och andra nyckelpersoner)</a:t>
            </a:r>
          </a:p>
        </p:txBody>
      </p:sp>
      <p:sp>
        <p:nvSpPr>
          <p:cNvPr id="34" name="Rectangle 33">
            <a:extLst>
              <a:ext uri="{FF2B5EF4-FFF2-40B4-BE49-F238E27FC236}">
                <a16:creationId xmlns:a16="http://schemas.microsoft.com/office/drawing/2014/main" id="{8D12C548-C5A9-F147-B936-3E1F41005CA7}"/>
              </a:ext>
            </a:extLst>
          </p:cNvPr>
          <p:cNvSpPr/>
          <p:nvPr userDrawn="1"/>
        </p:nvSpPr>
        <p:spPr>
          <a:xfrm>
            <a:off x="121120" y="3818277"/>
            <a:ext cx="2121335" cy="2677656"/>
          </a:xfrm>
          <a:prstGeom prst="rect">
            <a:avLst/>
          </a:prstGeom>
        </p:spPr>
        <p:txBody>
          <a:bodyPr wrap="square">
            <a:spAutoFit/>
          </a:bodyPr>
          <a:lstStyle/>
          <a:p>
            <a:pPr algn="r"/>
            <a:r>
              <a:rPr lang="en-US" sz="1400" b="1" i="0" dirty="0">
                <a:solidFill>
                  <a:schemeClr val="tx2"/>
                </a:solidFill>
                <a:latin typeface="Nexus Sans Pro" panose="02000503030000020003" pitchFamily="2" charset="77"/>
              </a:rPr>
              <a:t>• </a:t>
            </a:r>
            <a:r>
              <a:rPr lang="sv-SE" sz="1400" b="1" i="0" dirty="0">
                <a:solidFill>
                  <a:srgbClr val="44546A"/>
                </a:solidFill>
                <a:latin typeface="Nexus Sans Pro" panose="02000503030000020003" pitchFamily="2" charset="77"/>
              </a:rPr>
              <a:t>Tillämpad kvalitetsgranskning </a:t>
            </a:r>
            <a:r>
              <a:rPr lang="sv-SE" sz="1400" b="0" i="0" dirty="0">
                <a:solidFill>
                  <a:srgbClr val="44546A"/>
                </a:solidFill>
                <a:latin typeface="Nexus Sans Pro" panose="02000503030000020003" pitchFamily="2" charset="77"/>
              </a:rPr>
              <a:t>För att mäta praktikens bredd (genom översiktstavlor), djup (genom delaktig </a:t>
            </a:r>
            <a:r>
              <a:rPr lang="sv-SE" sz="1400" b="0" i="0" dirty="0" err="1">
                <a:solidFill>
                  <a:srgbClr val="44546A"/>
                </a:solidFill>
                <a:latin typeface="Nexus Sans Pro" panose="02000503030000020003" pitchFamily="2" charset="77"/>
              </a:rPr>
              <a:t>aktgranskning</a:t>
            </a:r>
            <a:r>
              <a:rPr lang="sv-SE" sz="1400" b="0" i="0" dirty="0">
                <a:solidFill>
                  <a:srgbClr val="44546A"/>
                </a:solidFill>
                <a:latin typeface="Nexus Sans Pro" panose="02000503030000020003" pitchFamily="2" charset="77"/>
              </a:rPr>
              <a:t>) och effekt (genom nyckeltal) – och återkoppling (inklusive familj- och medarbetarunder-sökningar); i ett kretslopp av aktionsinlärning</a:t>
            </a:r>
          </a:p>
        </p:txBody>
      </p:sp>
      <p:sp>
        <p:nvSpPr>
          <p:cNvPr id="35" name="Rectangle 34">
            <a:extLst>
              <a:ext uri="{FF2B5EF4-FFF2-40B4-BE49-F238E27FC236}">
                <a16:creationId xmlns:a16="http://schemas.microsoft.com/office/drawing/2014/main" id="{25DBC6D4-3E6C-B54D-AED3-B36332B71E67}"/>
              </a:ext>
            </a:extLst>
          </p:cNvPr>
          <p:cNvSpPr/>
          <p:nvPr userDrawn="1"/>
        </p:nvSpPr>
        <p:spPr>
          <a:xfrm>
            <a:off x="9777657" y="5041337"/>
            <a:ext cx="2283919" cy="523220"/>
          </a:xfrm>
          <a:prstGeom prst="rect">
            <a:avLst/>
          </a:prstGeom>
        </p:spPr>
        <p:txBody>
          <a:bodyPr wrap="square">
            <a:spAutoFit/>
          </a:bodyPr>
          <a:lstStyle/>
          <a:p>
            <a:r>
              <a:rPr lang="en-US" sz="1400" b="1" i="0" dirty="0">
                <a:solidFill>
                  <a:schemeClr val="tx2"/>
                </a:solidFill>
                <a:latin typeface="Nexus Sans Pro" panose="02000503030000020003" pitchFamily="2" charset="77"/>
              </a:rPr>
              <a:t>• </a:t>
            </a:r>
            <a:r>
              <a:rPr lang="sv-SE" sz="1400" b="1" i="0" dirty="0">
                <a:solidFill>
                  <a:srgbClr val="44546A"/>
                </a:solidFill>
                <a:latin typeface="Nexus Sans Pro" panose="02000503030000020003" pitchFamily="2" charset="77"/>
              </a:rPr>
              <a:t>Anpassat IT-system</a:t>
            </a:r>
          </a:p>
          <a:p>
            <a:r>
              <a:rPr lang="sv-SE" sz="1400" b="0" i="0" dirty="0">
                <a:solidFill>
                  <a:srgbClr val="44546A"/>
                </a:solidFill>
                <a:latin typeface="Nexus Sans Pro" panose="02000503030000020003" pitchFamily="2" charset="77"/>
              </a:rPr>
              <a:t>på kort och lång sikt</a:t>
            </a:r>
            <a:endParaRPr lang="en-US" sz="1400" b="0" i="0" dirty="0">
              <a:solidFill>
                <a:schemeClr val="tx2"/>
              </a:solidFill>
              <a:latin typeface="Nexus Sans Pro" panose="02000503030000020003" pitchFamily="2" charset="77"/>
            </a:endParaRPr>
          </a:p>
        </p:txBody>
      </p:sp>
      <p:sp>
        <p:nvSpPr>
          <p:cNvPr id="36" name="Rectangle 35">
            <a:extLst>
              <a:ext uri="{FF2B5EF4-FFF2-40B4-BE49-F238E27FC236}">
                <a16:creationId xmlns:a16="http://schemas.microsoft.com/office/drawing/2014/main" id="{0CB4DF19-A049-524C-A30E-DE2F80E04FCC}"/>
              </a:ext>
            </a:extLst>
          </p:cNvPr>
          <p:cNvSpPr/>
          <p:nvPr userDrawn="1"/>
        </p:nvSpPr>
        <p:spPr>
          <a:xfrm>
            <a:off x="9777658" y="1612041"/>
            <a:ext cx="2283918" cy="1169551"/>
          </a:xfrm>
          <a:prstGeom prst="rect">
            <a:avLst/>
          </a:prstGeom>
        </p:spPr>
        <p:txBody>
          <a:bodyPr wrap="square">
            <a:spAutoFit/>
          </a:bodyPr>
          <a:lstStyle/>
          <a:p>
            <a:r>
              <a:rPr lang="en-US" sz="1400" b="1" i="0" dirty="0">
                <a:solidFill>
                  <a:schemeClr val="tx2"/>
                </a:solidFill>
                <a:latin typeface="Nexus Sans Pro" panose="02000503030000020003" pitchFamily="2" charset="77"/>
              </a:rPr>
              <a:t>• </a:t>
            </a:r>
            <a:r>
              <a:rPr lang="sv-SE" sz="1400" b="1" i="0" dirty="0" err="1">
                <a:solidFill>
                  <a:srgbClr val="44546A"/>
                </a:solidFill>
                <a:latin typeface="Nexus Sans Pro" panose="02000503030000020003" pitchFamily="2" charset="77"/>
              </a:rPr>
              <a:t>Signs</a:t>
            </a:r>
            <a:r>
              <a:rPr lang="sv-SE" sz="1400" b="1" i="0" dirty="0">
                <a:solidFill>
                  <a:srgbClr val="44546A"/>
                </a:solidFill>
                <a:latin typeface="Nexus Sans Pro" panose="02000503030000020003" pitchFamily="2" charset="77"/>
              </a:rPr>
              <a:t> </a:t>
            </a:r>
            <a:r>
              <a:rPr lang="sv-SE" sz="1400" b="1" i="0" dirty="0" err="1">
                <a:solidFill>
                  <a:srgbClr val="44546A"/>
                </a:solidFill>
                <a:latin typeface="Nexus Sans Pro" panose="02000503030000020003" pitchFamily="2" charset="77"/>
              </a:rPr>
              <a:t>of</a:t>
            </a:r>
            <a:r>
              <a:rPr lang="sv-SE" sz="1400" b="1" i="0" dirty="0">
                <a:solidFill>
                  <a:srgbClr val="44546A"/>
                </a:solidFill>
                <a:latin typeface="Nexus Sans Pro" panose="02000503030000020003" pitchFamily="2" charset="77"/>
              </a:rPr>
              <a:t> </a:t>
            </a:r>
            <a:r>
              <a:rPr lang="sv-SE" sz="1400" b="1" i="0" dirty="0" err="1">
                <a:solidFill>
                  <a:srgbClr val="44546A"/>
                </a:solidFill>
                <a:latin typeface="Nexus Sans Pro" panose="02000503030000020003" pitchFamily="2" charset="77"/>
              </a:rPr>
              <a:t>Safety</a:t>
            </a:r>
            <a:r>
              <a:rPr lang="sv-SE" sz="1400" b="1" i="0" dirty="0">
                <a:solidFill>
                  <a:srgbClr val="44546A"/>
                </a:solidFill>
                <a:latin typeface="Nexus Sans Pro" panose="02000503030000020003" pitchFamily="2" charset="77"/>
              </a:rPr>
              <a:t> som modell </a:t>
            </a:r>
            <a:r>
              <a:rPr lang="sv-SE" sz="1400" b="0" i="0" dirty="0">
                <a:solidFill>
                  <a:srgbClr val="44546A"/>
                </a:solidFill>
                <a:latin typeface="Nexus Sans Pro" panose="02000503030000020003" pitchFamily="2" charset="77"/>
              </a:rPr>
              <a:t>för ledarskap och för koppling till praktiken (färdplan för ledarskapsutveckling)</a:t>
            </a:r>
            <a:endParaRPr lang="sv-SE" sz="1400" dirty="0">
              <a:solidFill>
                <a:srgbClr val="44546A"/>
              </a:solidFill>
            </a:endParaRPr>
          </a:p>
        </p:txBody>
      </p:sp>
      <p:sp>
        <p:nvSpPr>
          <p:cNvPr id="37" name="Rectangle 36">
            <a:extLst>
              <a:ext uri="{FF2B5EF4-FFF2-40B4-BE49-F238E27FC236}">
                <a16:creationId xmlns:a16="http://schemas.microsoft.com/office/drawing/2014/main" id="{9A4CAAD9-C877-1F42-8A8F-FF60EF1B5985}"/>
              </a:ext>
            </a:extLst>
          </p:cNvPr>
          <p:cNvSpPr/>
          <p:nvPr userDrawn="1"/>
        </p:nvSpPr>
        <p:spPr>
          <a:xfrm>
            <a:off x="9777657" y="3125780"/>
            <a:ext cx="2283919" cy="1815882"/>
          </a:xfrm>
          <a:prstGeom prst="rect">
            <a:avLst/>
          </a:prstGeom>
        </p:spPr>
        <p:txBody>
          <a:bodyPr wrap="square">
            <a:spAutoFit/>
          </a:bodyPr>
          <a:lstStyle/>
          <a:p>
            <a:r>
              <a:rPr lang="en-US" sz="1400" b="1" i="0" dirty="0">
                <a:solidFill>
                  <a:schemeClr val="tx2"/>
                </a:solidFill>
                <a:latin typeface="Nexus Sans Pro" panose="02000503030000020003" pitchFamily="2" charset="77"/>
              </a:rPr>
              <a:t>• </a:t>
            </a:r>
            <a:r>
              <a:rPr lang="sv-SE" sz="1400" b="1" i="0" dirty="0">
                <a:solidFill>
                  <a:srgbClr val="44546A"/>
                </a:solidFill>
                <a:latin typeface="Nexus Sans Pro" panose="02000503030000020003" pitchFamily="2" charset="77"/>
              </a:rPr>
              <a:t>Ärendeprocesser och arbetsflöden anpassade efter </a:t>
            </a:r>
            <a:r>
              <a:rPr lang="sv-SE" sz="1400" b="1" i="0" dirty="0" err="1">
                <a:solidFill>
                  <a:srgbClr val="44546A"/>
                </a:solidFill>
                <a:latin typeface="Nexus Sans Pro" panose="02000503030000020003" pitchFamily="2" charset="77"/>
              </a:rPr>
              <a:t>Signs</a:t>
            </a:r>
            <a:r>
              <a:rPr lang="sv-SE" sz="1400" b="1" i="0" dirty="0">
                <a:solidFill>
                  <a:srgbClr val="44546A"/>
                </a:solidFill>
                <a:latin typeface="Nexus Sans Pro" panose="02000503030000020003" pitchFamily="2" charset="77"/>
              </a:rPr>
              <a:t> </a:t>
            </a:r>
            <a:r>
              <a:rPr lang="sv-SE" sz="1400" b="1" i="0" dirty="0" err="1">
                <a:solidFill>
                  <a:srgbClr val="44546A"/>
                </a:solidFill>
                <a:latin typeface="Nexus Sans Pro" panose="02000503030000020003" pitchFamily="2" charset="77"/>
              </a:rPr>
              <a:t>of</a:t>
            </a:r>
            <a:r>
              <a:rPr lang="sv-SE" sz="1400" b="1" i="0" dirty="0">
                <a:solidFill>
                  <a:srgbClr val="44546A"/>
                </a:solidFill>
                <a:latin typeface="Nexus Sans Pro" panose="02000503030000020003" pitchFamily="2" charset="77"/>
              </a:rPr>
              <a:t> </a:t>
            </a:r>
            <a:r>
              <a:rPr lang="sv-SE" sz="1400" b="1" i="0" dirty="0" err="1">
                <a:solidFill>
                  <a:srgbClr val="44546A"/>
                </a:solidFill>
                <a:latin typeface="Nexus Sans Pro" panose="02000503030000020003" pitchFamily="2" charset="77"/>
              </a:rPr>
              <a:t>Safetys</a:t>
            </a:r>
            <a:r>
              <a:rPr lang="sv-SE" sz="1400" b="1" i="0" dirty="0">
                <a:solidFill>
                  <a:srgbClr val="44546A"/>
                </a:solidFill>
                <a:latin typeface="Nexus Sans Pro" panose="02000503030000020003" pitchFamily="2" charset="77"/>
              </a:rPr>
              <a:t> arbetssätt</a:t>
            </a:r>
            <a:r>
              <a:rPr lang="en-US" sz="1400" b="1" i="0" dirty="0">
                <a:solidFill>
                  <a:schemeClr val="tx2"/>
                </a:solidFill>
                <a:latin typeface="Nexus Sans Pro" panose="02000503030000020003" pitchFamily="2" charset="77"/>
              </a:rPr>
              <a:t> </a:t>
            </a:r>
            <a:r>
              <a:rPr lang="sv-SE" sz="1400" b="0" i="0" dirty="0">
                <a:solidFill>
                  <a:srgbClr val="44546A"/>
                </a:solidFill>
                <a:latin typeface="Nexus Sans Pro" panose="02000503030000020003" pitchFamily="2" charset="77"/>
              </a:rPr>
              <a:t>(utvecklade genom ärenden för lärande och drivna av </a:t>
            </a:r>
            <a:r>
              <a:rPr lang="en-AU" sz="1400" dirty="0">
                <a:solidFill>
                  <a:srgbClr val="44546A"/>
                </a:solidFill>
              </a:rPr>
              <a:t>“</a:t>
            </a:r>
            <a:r>
              <a:rPr lang="sv-SE" sz="1400" b="0" i="0" dirty="0">
                <a:solidFill>
                  <a:srgbClr val="44546A"/>
                </a:solidFill>
                <a:latin typeface="Nexus Sans Pro" panose="02000503030000020003" pitchFamily="2" charset="77"/>
              </a:rPr>
              <a:t>praktik </a:t>
            </a:r>
            <a:r>
              <a:rPr lang="sv-SE" sz="1400" b="0" i="0" dirty="0" err="1">
                <a:solidFill>
                  <a:srgbClr val="44546A"/>
                </a:solidFill>
                <a:latin typeface="Nexus Sans Pro" panose="02000503030000020003" pitchFamily="2" charset="77"/>
              </a:rPr>
              <a:t>intensiver</a:t>
            </a:r>
            <a:r>
              <a:rPr lang="sv-SE" sz="1400" b="0" i="0" dirty="0">
                <a:solidFill>
                  <a:srgbClr val="44546A"/>
                </a:solidFill>
                <a:latin typeface="Nexus Sans Pro" panose="02000503030000020003" pitchFamily="2" charset="77"/>
              </a:rPr>
              <a:t>” för olika faser i ärendeflödet)</a:t>
            </a:r>
          </a:p>
        </p:txBody>
      </p:sp>
      <p:sp>
        <p:nvSpPr>
          <p:cNvPr id="38" name="Rectangle 37">
            <a:extLst>
              <a:ext uri="{FF2B5EF4-FFF2-40B4-BE49-F238E27FC236}">
                <a16:creationId xmlns:a16="http://schemas.microsoft.com/office/drawing/2014/main" id="{990D10CB-1A5A-E741-8E1D-F91D0FFD6D64}"/>
              </a:ext>
            </a:extLst>
          </p:cNvPr>
          <p:cNvSpPr/>
          <p:nvPr userDrawn="1"/>
        </p:nvSpPr>
        <p:spPr>
          <a:xfrm>
            <a:off x="9777656" y="5762482"/>
            <a:ext cx="2283920" cy="738664"/>
          </a:xfrm>
          <a:prstGeom prst="rect">
            <a:avLst/>
          </a:prstGeom>
        </p:spPr>
        <p:txBody>
          <a:bodyPr wrap="square">
            <a:spAutoFit/>
          </a:bodyPr>
          <a:lstStyle/>
          <a:p>
            <a:r>
              <a:rPr lang="en-US" sz="1400" b="1" i="0" dirty="0">
                <a:solidFill>
                  <a:schemeClr val="tx2"/>
                </a:solidFill>
                <a:latin typeface="Nexus Sans Pro" panose="02000503030000020003" pitchFamily="2" charset="77"/>
              </a:rPr>
              <a:t>• </a:t>
            </a:r>
            <a:r>
              <a:rPr lang="sv-SE" sz="1400" b="1" i="0" dirty="0">
                <a:solidFill>
                  <a:srgbClr val="44546A"/>
                </a:solidFill>
                <a:latin typeface="Nexus Sans Pro" panose="02000503030000020003" pitchFamily="2" charset="77"/>
              </a:rPr>
              <a:t>Samarbetspartners </a:t>
            </a:r>
            <a:r>
              <a:rPr lang="sv-SE" sz="1400" b="0" i="0" dirty="0">
                <a:solidFill>
                  <a:srgbClr val="44546A"/>
                </a:solidFill>
                <a:latin typeface="Nexus Sans Pro" panose="02000503030000020003" pitchFamily="2" charset="77"/>
              </a:rPr>
              <a:t>är informerade om och förstår </a:t>
            </a:r>
            <a:r>
              <a:rPr lang="sv-SE" sz="1400" b="0" i="0" dirty="0" err="1">
                <a:solidFill>
                  <a:srgbClr val="44546A"/>
                </a:solidFill>
                <a:latin typeface="Nexus Sans Pro" panose="02000503030000020003" pitchFamily="2" charset="77"/>
              </a:rPr>
              <a:t>Signs</a:t>
            </a:r>
            <a:r>
              <a:rPr lang="sv-SE" sz="1400" b="0" i="0" dirty="0">
                <a:solidFill>
                  <a:srgbClr val="44546A"/>
                </a:solidFill>
                <a:latin typeface="Nexus Sans Pro" panose="02000503030000020003" pitchFamily="2" charset="77"/>
              </a:rPr>
              <a:t> </a:t>
            </a:r>
            <a:r>
              <a:rPr lang="sv-SE" sz="1400" b="0" i="0" dirty="0" err="1">
                <a:solidFill>
                  <a:srgbClr val="44546A"/>
                </a:solidFill>
                <a:latin typeface="Nexus Sans Pro" panose="02000503030000020003" pitchFamily="2" charset="77"/>
              </a:rPr>
              <a:t>of</a:t>
            </a:r>
            <a:r>
              <a:rPr lang="sv-SE" sz="1400" b="0" i="0" dirty="0">
                <a:solidFill>
                  <a:srgbClr val="44546A"/>
                </a:solidFill>
                <a:latin typeface="Nexus Sans Pro" panose="02000503030000020003" pitchFamily="2" charset="77"/>
              </a:rPr>
              <a:t> </a:t>
            </a:r>
            <a:r>
              <a:rPr lang="sv-SE" sz="1400" b="0" i="0" dirty="0" err="1">
                <a:solidFill>
                  <a:srgbClr val="44546A"/>
                </a:solidFill>
                <a:latin typeface="Nexus Sans Pro" panose="02000503030000020003" pitchFamily="2" charset="77"/>
              </a:rPr>
              <a:t>Safety</a:t>
            </a:r>
            <a:endParaRPr lang="en-US" sz="1400" b="0" i="0" dirty="0">
              <a:solidFill>
                <a:schemeClr val="tx2"/>
              </a:solidFill>
              <a:latin typeface="Nexus Sans Pro" panose="02000503030000020003" pitchFamily="2" charset="77"/>
            </a:endParaRPr>
          </a:p>
        </p:txBody>
      </p:sp>
      <p:cxnSp>
        <p:nvCxnSpPr>
          <p:cNvPr id="39" name="Straight Arrow Connector 38">
            <a:extLst>
              <a:ext uri="{FF2B5EF4-FFF2-40B4-BE49-F238E27FC236}">
                <a16:creationId xmlns:a16="http://schemas.microsoft.com/office/drawing/2014/main" id="{AA705CE6-1682-7B4F-B263-0EC1F78E8404}"/>
              </a:ext>
            </a:extLst>
          </p:cNvPr>
          <p:cNvCxnSpPr>
            <a:cxnSpLocks/>
          </p:cNvCxnSpPr>
          <p:nvPr userDrawn="1"/>
        </p:nvCxnSpPr>
        <p:spPr>
          <a:xfrm>
            <a:off x="2767200" y="1340025"/>
            <a:ext cx="985596" cy="715983"/>
          </a:xfrm>
          <a:prstGeom prst="straightConnector1">
            <a:avLst/>
          </a:prstGeom>
          <a:ln w="76200">
            <a:solidFill>
              <a:srgbClr val="26AED3"/>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40" name="Straight Arrow Connector 39">
            <a:extLst>
              <a:ext uri="{FF2B5EF4-FFF2-40B4-BE49-F238E27FC236}">
                <a16:creationId xmlns:a16="http://schemas.microsoft.com/office/drawing/2014/main" id="{70721745-1926-474A-9993-8C812FEA1014}"/>
              </a:ext>
            </a:extLst>
          </p:cNvPr>
          <p:cNvCxnSpPr>
            <a:cxnSpLocks/>
          </p:cNvCxnSpPr>
          <p:nvPr userDrawn="1"/>
        </p:nvCxnSpPr>
        <p:spPr>
          <a:xfrm>
            <a:off x="8345226" y="4660947"/>
            <a:ext cx="927728" cy="731668"/>
          </a:xfrm>
          <a:prstGeom prst="straightConnector1">
            <a:avLst/>
          </a:prstGeom>
          <a:ln w="76200">
            <a:solidFill>
              <a:srgbClr val="26AED3"/>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41" name="Straight Arrow Connector 40">
            <a:extLst>
              <a:ext uri="{FF2B5EF4-FFF2-40B4-BE49-F238E27FC236}">
                <a16:creationId xmlns:a16="http://schemas.microsoft.com/office/drawing/2014/main" id="{09D9DD00-F7DD-E94E-873C-ECDED96B6CAB}"/>
              </a:ext>
            </a:extLst>
          </p:cNvPr>
          <p:cNvCxnSpPr>
            <a:cxnSpLocks/>
          </p:cNvCxnSpPr>
          <p:nvPr userDrawn="1"/>
        </p:nvCxnSpPr>
        <p:spPr>
          <a:xfrm flipV="1">
            <a:off x="8275715" y="1340025"/>
            <a:ext cx="997239" cy="603440"/>
          </a:xfrm>
          <a:prstGeom prst="straightConnector1">
            <a:avLst/>
          </a:prstGeom>
          <a:ln w="76200">
            <a:solidFill>
              <a:srgbClr val="26AED3"/>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42" name="Straight Arrow Connector 41">
            <a:extLst>
              <a:ext uri="{FF2B5EF4-FFF2-40B4-BE49-F238E27FC236}">
                <a16:creationId xmlns:a16="http://schemas.microsoft.com/office/drawing/2014/main" id="{53866FE4-CCA5-544E-A410-35C669E6D7CC}"/>
              </a:ext>
            </a:extLst>
          </p:cNvPr>
          <p:cNvCxnSpPr>
            <a:cxnSpLocks/>
          </p:cNvCxnSpPr>
          <p:nvPr userDrawn="1"/>
        </p:nvCxnSpPr>
        <p:spPr>
          <a:xfrm flipV="1">
            <a:off x="2807314" y="4654677"/>
            <a:ext cx="1012136" cy="637679"/>
          </a:xfrm>
          <a:prstGeom prst="straightConnector1">
            <a:avLst/>
          </a:prstGeom>
          <a:ln w="76200">
            <a:solidFill>
              <a:srgbClr val="26AED3"/>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43" name="Rectangle 42">
            <a:extLst>
              <a:ext uri="{FF2B5EF4-FFF2-40B4-BE49-F238E27FC236}">
                <a16:creationId xmlns:a16="http://schemas.microsoft.com/office/drawing/2014/main" id="{472447C2-DF73-FA42-93B3-2AC8C7F7C567}"/>
              </a:ext>
            </a:extLst>
          </p:cNvPr>
          <p:cNvSpPr/>
          <p:nvPr userDrawn="1"/>
        </p:nvSpPr>
        <p:spPr>
          <a:xfrm>
            <a:off x="9777657" y="518894"/>
            <a:ext cx="2283918" cy="954107"/>
          </a:xfrm>
          <a:prstGeom prst="rect">
            <a:avLst/>
          </a:prstGeom>
        </p:spPr>
        <p:txBody>
          <a:bodyPr wrap="square">
            <a:spAutoFit/>
          </a:bodyPr>
          <a:lstStyle/>
          <a:p>
            <a:r>
              <a:rPr lang="en-US" sz="1400" b="1" i="0" dirty="0">
                <a:solidFill>
                  <a:schemeClr val="tx2"/>
                </a:solidFill>
                <a:latin typeface="Nexus Sans Pro" panose="02000503030000020003" pitchFamily="2" charset="77"/>
              </a:rPr>
              <a:t>• </a:t>
            </a:r>
            <a:r>
              <a:rPr lang="sv-SE" sz="1400" b="1" i="0" dirty="0">
                <a:solidFill>
                  <a:srgbClr val="44546A"/>
                </a:solidFill>
                <a:latin typeface="Nexus Sans Pro" panose="02000503030000020003" pitchFamily="2" charset="77"/>
              </a:rPr>
              <a:t>Klart och tydligt ställningstagande och engagemang </a:t>
            </a:r>
            <a:r>
              <a:rPr lang="sv-SE" sz="1400" b="0" i="0" dirty="0">
                <a:solidFill>
                  <a:srgbClr val="44546A"/>
                </a:solidFill>
                <a:latin typeface="Nexus Sans Pro" panose="02000503030000020003" pitchFamily="2" charset="77"/>
              </a:rPr>
              <a:t>för införandet och implementeringen </a:t>
            </a:r>
          </a:p>
        </p:txBody>
      </p:sp>
      <p:pic>
        <p:nvPicPr>
          <p:cNvPr id="5" name="Picture 4" descr="A picture containing game&#10;&#10;Description automatically generated">
            <a:extLst>
              <a:ext uri="{FF2B5EF4-FFF2-40B4-BE49-F238E27FC236}">
                <a16:creationId xmlns:a16="http://schemas.microsoft.com/office/drawing/2014/main" id="{C9799D45-4DE6-544D-A0BB-53DFA0BC8579}"/>
              </a:ext>
            </a:extLst>
          </p:cNvPr>
          <p:cNvPicPr>
            <a:picLocks noChangeAspect="1"/>
          </p:cNvPicPr>
          <p:nvPr userDrawn="1"/>
        </p:nvPicPr>
        <p:blipFill>
          <a:blip r:embed="rId2"/>
          <a:stretch>
            <a:fillRect/>
          </a:stretch>
        </p:blipFill>
        <p:spPr>
          <a:xfrm>
            <a:off x="3262655" y="1153620"/>
            <a:ext cx="5667942" cy="3776400"/>
          </a:xfrm>
          <a:prstGeom prst="rect">
            <a:avLst/>
          </a:prstGeom>
        </p:spPr>
      </p:pic>
      <p:pic>
        <p:nvPicPr>
          <p:cNvPr id="7" name="Picture 6" descr="A picture containing room, sign&#10;&#10;Description automatically generated">
            <a:extLst>
              <a:ext uri="{FF2B5EF4-FFF2-40B4-BE49-F238E27FC236}">
                <a16:creationId xmlns:a16="http://schemas.microsoft.com/office/drawing/2014/main" id="{696D119E-F968-AF41-81C4-47807EC92924}"/>
              </a:ext>
            </a:extLst>
          </p:cNvPr>
          <p:cNvPicPr>
            <a:picLocks noChangeAspect="1"/>
          </p:cNvPicPr>
          <p:nvPr userDrawn="1"/>
        </p:nvPicPr>
        <p:blipFill>
          <a:blip r:embed="rId3"/>
          <a:stretch>
            <a:fillRect/>
          </a:stretch>
        </p:blipFill>
        <p:spPr>
          <a:xfrm>
            <a:off x="3262655" y="1153620"/>
            <a:ext cx="5667942" cy="3776400"/>
          </a:xfrm>
          <a:prstGeom prst="rect">
            <a:avLst/>
          </a:prstGeom>
        </p:spPr>
      </p:pic>
      <p:pic>
        <p:nvPicPr>
          <p:cNvPr id="9" name="Picture 8" descr="A picture containing room&#10;&#10;Description automatically generated">
            <a:extLst>
              <a:ext uri="{FF2B5EF4-FFF2-40B4-BE49-F238E27FC236}">
                <a16:creationId xmlns:a16="http://schemas.microsoft.com/office/drawing/2014/main" id="{32CA0899-69E1-6247-ACFA-889094AD1C10}"/>
              </a:ext>
            </a:extLst>
          </p:cNvPr>
          <p:cNvPicPr>
            <a:picLocks noChangeAspect="1"/>
          </p:cNvPicPr>
          <p:nvPr userDrawn="1"/>
        </p:nvPicPr>
        <p:blipFill>
          <a:blip r:embed="rId4"/>
          <a:stretch>
            <a:fillRect/>
          </a:stretch>
        </p:blipFill>
        <p:spPr>
          <a:xfrm>
            <a:off x="3262655" y="1153620"/>
            <a:ext cx="5667942" cy="3776400"/>
          </a:xfrm>
          <a:prstGeom prst="rect">
            <a:avLst/>
          </a:prstGeom>
        </p:spPr>
      </p:pic>
      <p:pic>
        <p:nvPicPr>
          <p:cNvPr id="11" name="Picture 10" descr="A close up of a logo&#10;&#10;Description automatically generated">
            <a:extLst>
              <a:ext uri="{FF2B5EF4-FFF2-40B4-BE49-F238E27FC236}">
                <a16:creationId xmlns:a16="http://schemas.microsoft.com/office/drawing/2014/main" id="{24B6EFD2-3729-F447-A785-7D7E1245813F}"/>
              </a:ext>
            </a:extLst>
          </p:cNvPr>
          <p:cNvPicPr>
            <a:picLocks noChangeAspect="1"/>
          </p:cNvPicPr>
          <p:nvPr userDrawn="1"/>
        </p:nvPicPr>
        <p:blipFill>
          <a:blip r:embed="rId5"/>
          <a:stretch>
            <a:fillRect/>
          </a:stretch>
        </p:blipFill>
        <p:spPr>
          <a:xfrm>
            <a:off x="3262655" y="1153620"/>
            <a:ext cx="5667942" cy="3776400"/>
          </a:xfrm>
          <a:prstGeom prst="rect">
            <a:avLst/>
          </a:prstGeom>
        </p:spPr>
      </p:pic>
      <p:pic>
        <p:nvPicPr>
          <p:cNvPr id="13" name="Picture 12" descr="A picture containing room, drawing, sign&#10;&#10;Description automatically generated">
            <a:extLst>
              <a:ext uri="{FF2B5EF4-FFF2-40B4-BE49-F238E27FC236}">
                <a16:creationId xmlns:a16="http://schemas.microsoft.com/office/drawing/2014/main" id="{8F1E443E-72D9-8842-94E8-94AD72FFB65C}"/>
              </a:ext>
            </a:extLst>
          </p:cNvPr>
          <p:cNvPicPr>
            <a:picLocks noChangeAspect="1"/>
          </p:cNvPicPr>
          <p:nvPr userDrawn="1"/>
        </p:nvPicPr>
        <p:blipFill>
          <a:blip r:embed="rId6"/>
          <a:stretch>
            <a:fillRect/>
          </a:stretch>
        </p:blipFill>
        <p:spPr>
          <a:xfrm>
            <a:off x="3262655" y="1153620"/>
            <a:ext cx="5667942" cy="3776400"/>
          </a:xfrm>
          <a:prstGeom prst="rect">
            <a:avLst/>
          </a:prstGeom>
        </p:spPr>
      </p:pic>
      <p:pic>
        <p:nvPicPr>
          <p:cNvPr id="3" name="Picture 2" descr="A close up of a sign&#10;&#10;Description automatically generated">
            <a:extLst>
              <a:ext uri="{FF2B5EF4-FFF2-40B4-BE49-F238E27FC236}">
                <a16:creationId xmlns:a16="http://schemas.microsoft.com/office/drawing/2014/main" id="{FC5C2BF9-5BDF-0342-ACBE-61FF7E8924BB}"/>
              </a:ext>
            </a:extLst>
          </p:cNvPr>
          <p:cNvPicPr>
            <a:picLocks noChangeAspect="1"/>
          </p:cNvPicPr>
          <p:nvPr userDrawn="1"/>
        </p:nvPicPr>
        <p:blipFill>
          <a:blip r:embed="rId7"/>
          <a:stretch>
            <a:fillRect/>
          </a:stretch>
        </p:blipFill>
        <p:spPr>
          <a:xfrm>
            <a:off x="3262655" y="1153620"/>
            <a:ext cx="5667942" cy="3776400"/>
          </a:xfrm>
          <a:prstGeom prst="rect">
            <a:avLst/>
          </a:prstGeom>
        </p:spPr>
      </p:pic>
    </p:spTree>
    <p:extLst>
      <p:ext uri="{BB962C8B-B14F-4D97-AF65-F5344CB8AC3E}">
        <p14:creationId xmlns:p14="http://schemas.microsoft.com/office/powerpoint/2010/main" val="9745609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9"/>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1"/>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3"/>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39"/>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3"/>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2"/>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nodeType="clickEffect">
                                  <p:stCondLst>
                                    <p:cond delay="0"/>
                                  </p:stCondLst>
                                  <p:childTnLst>
                                    <p:set>
                                      <p:cBhvr>
                                        <p:cTn id="50" dur="1" fill="hold">
                                          <p:stCondLst>
                                            <p:cond delay="0"/>
                                          </p:stCondLst>
                                        </p:cTn>
                                        <p:tgtEl>
                                          <p:spTgt spid="41"/>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43"/>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36"/>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nodeType="clickEffect">
                                  <p:stCondLst>
                                    <p:cond delay="0"/>
                                  </p:stCondLst>
                                  <p:childTnLst>
                                    <p:set>
                                      <p:cBhvr>
                                        <p:cTn id="62" dur="1" fill="hold">
                                          <p:stCondLst>
                                            <p:cond delay="0"/>
                                          </p:stCondLst>
                                        </p:cTn>
                                        <p:tgtEl>
                                          <p:spTgt spid="40"/>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37"/>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grpId="0" nodeType="clickEffect">
                                  <p:stCondLst>
                                    <p:cond delay="0"/>
                                  </p:stCondLst>
                                  <p:childTnLst>
                                    <p:set>
                                      <p:cBhvr>
                                        <p:cTn id="70" dur="1" fill="hold">
                                          <p:stCondLst>
                                            <p:cond delay="0"/>
                                          </p:stCondLst>
                                        </p:cTn>
                                        <p:tgtEl>
                                          <p:spTgt spid="35"/>
                                        </p:tgtEl>
                                        <p:attrNameLst>
                                          <p:attrName>style.visibility</p:attrName>
                                        </p:attrNameLst>
                                      </p:cBhvr>
                                      <p:to>
                                        <p:strVal val="visible"/>
                                      </p:to>
                                    </p:set>
                                  </p:childTnLst>
                                </p:cTn>
                              </p:par>
                            </p:childTnLst>
                          </p:cTn>
                        </p:par>
                      </p:childTnLst>
                    </p:cTn>
                  </p:par>
                  <p:par>
                    <p:cTn id="71" fill="hold">
                      <p:stCondLst>
                        <p:cond delay="indefinite"/>
                      </p:stCondLst>
                      <p:childTnLst>
                        <p:par>
                          <p:cTn id="72" fill="hold">
                            <p:stCondLst>
                              <p:cond delay="0"/>
                            </p:stCondLst>
                            <p:childTnLst>
                              <p:par>
                                <p:cTn id="73" presetID="1" presetClass="entr" presetSubtype="0" fill="hold" grpId="0" nodeType="clickEffect">
                                  <p:stCondLst>
                                    <p:cond delay="0"/>
                                  </p:stCondLst>
                                  <p:childTnLst>
                                    <p:set>
                                      <p:cBhvr>
                                        <p:cTn id="74" dur="1" fill="hold">
                                          <p:stCondLst>
                                            <p:cond delay="0"/>
                                          </p:stCondLst>
                                        </p:cTn>
                                        <p:tgtEl>
                                          <p:spTgt spid="38"/>
                                        </p:tgtEl>
                                        <p:attrNameLst>
                                          <p:attrName>style.visibility</p:attrName>
                                        </p:attrNameLst>
                                      </p:cBhvr>
                                      <p:to>
                                        <p:strVal val="visible"/>
                                      </p:to>
                                    </p:set>
                                  </p:childTnLst>
                                </p:cTn>
                              </p:par>
                            </p:childTnLst>
                          </p:cTn>
                        </p:par>
                      </p:childTnLst>
                    </p:cTn>
                  </p:par>
                  <p:par>
                    <p:cTn id="75" fill="hold">
                      <p:stCondLst>
                        <p:cond delay="indefinite"/>
                      </p:stCondLst>
                      <p:childTnLst>
                        <p:par>
                          <p:cTn id="76" fill="hold">
                            <p:stCondLst>
                              <p:cond delay="0"/>
                            </p:stCondLst>
                            <p:childTnLst>
                              <p:par>
                                <p:cTn id="77" presetID="1" presetClass="entr" presetSubtype="0" fill="hold" nodeType="clickEffect">
                                  <p:stCondLst>
                                    <p:cond delay="0"/>
                                  </p:stCondLst>
                                  <p:childTnLst>
                                    <p:set>
                                      <p:cBhvr>
                                        <p:cTn id="78" dur="1" fill="hold">
                                          <p:stCondLst>
                                            <p:cond delay="0"/>
                                          </p:stCondLst>
                                        </p:cTn>
                                        <p:tgtEl>
                                          <p:spTgt spid="42"/>
                                        </p:tgtEl>
                                        <p:attrNameLst>
                                          <p:attrName>style.visibility</p:attrName>
                                        </p:attrNameLst>
                                      </p:cBhvr>
                                      <p:to>
                                        <p:strVal val="visible"/>
                                      </p:to>
                                    </p:set>
                                  </p:childTnLst>
                                </p:cTn>
                              </p:par>
                            </p:childTnLst>
                          </p:cTn>
                        </p:par>
                      </p:childTnLst>
                    </p:cTn>
                  </p:par>
                  <p:par>
                    <p:cTn id="79" fill="hold">
                      <p:stCondLst>
                        <p:cond delay="indefinite"/>
                      </p:stCondLst>
                      <p:childTnLst>
                        <p:par>
                          <p:cTn id="80" fill="hold">
                            <p:stCondLst>
                              <p:cond delay="0"/>
                            </p:stCondLst>
                            <p:childTnLst>
                              <p:par>
                                <p:cTn id="81" presetID="1" presetClass="entr" presetSubtype="0" fill="hold" grpId="0" nodeType="clickEffect">
                                  <p:stCondLst>
                                    <p:cond delay="0"/>
                                  </p:stCondLst>
                                  <p:childTnLst>
                                    <p:set>
                                      <p:cBhvr>
                                        <p:cTn id="82" dur="1" fill="hold">
                                          <p:stCondLst>
                                            <p:cond delay="0"/>
                                          </p:stCondLst>
                                        </p:cTn>
                                        <p:tgtEl>
                                          <p:spTgt spid="34"/>
                                        </p:tgtEl>
                                        <p:attrNameLst>
                                          <p:attrName>style.visibility</p:attrName>
                                        </p:attrNameLst>
                                      </p:cBhvr>
                                      <p:to>
                                        <p:strVal val="visible"/>
                                      </p:to>
                                    </p:set>
                                  </p:childTnLst>
                                </p:cTn>
                              </p:par>
                            </p:childTnLst>
                          </p:cTn>
                        </p:par>
                      </p:childTnLst>
                    </p:cTn>
                  </p:par>
                  <p:par>
                    <p:cTn id="83" fill="hold">
                      <p:stCondLst>
                        <p:cond delay="indefinite"/>
                      </p:stCondLst>
                      <p:childTnLst>
                        <p:par>
                          <p:cTn id="84" fill="hold">
                            <p:stCondLst>
                              <p:cond delay="0"/>
                            </p:stCondLst>
                            <p:childTnLst>
                              <p:par>
                                <p:cTn id="85" presetID="1" presetClass="entr" presetSubtype="0" fill="hold" grpId="0" nodeType="clickEffect">
                                  <p:stCondLst>
                                    <p:cond delay="0"/>
                                  </p:stCondLst>
                                  <p:childTnLst>
                                    <p:set>
                                      <p:cBhvr>
                                        <p:cTn id="86" dur="1" fill="hold">
                                          <p:stCondLst>
                                            <p:cond delay="0"/>
                                          </p:stCondLst>
                                        </p:cTn>
                                        <p:tgtEl>
                                          <p:spTgt spid="3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29" grpId="0"/>
      <p:bldP spid="30" grpId="0"/>
      <p:bldP spid="32" grpId="0"/>
      <p:bldP spid="33" grpId="0"/>
      <p:bldP spid="34" grpId="0"/>
      <p:bldP spid="35" grpId="0"/>
      <p:bldP spid="36" grpId="0"/>
      <p:bldP spid="37" grpId="0"/>
      <p:bldP spid="38" grpId="0"/>
      <p:bldP spid="43" grpId="0"/>
    </p:bldLst>
  </p:timing>
  <p:extLst>
    <p:ext uri="{DCECCB84-F9BA-43D5-87BE-67443E8EF086}">
      <p15:sldGuideLst xmlns:p15="http://schemas.microsoft.com/office/powerpoint/2012/main">
        <p15:guide id="1" orient="horz" pos="2160">
          <p15:clr>
            <a:srgbClr val="FBAE4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preserve="1" userDrawn="1">
  <p:cSld name="SE Safety Planning Roadmap with Animation">
    <p:spTree>
      <p:nvGrpSpPr>
        <p:cNvPr id="1" name=""/>
        <p:cNvGrpSpPr/>
        <p:nvPr/>
      </p:nvGrpSpPr>
      <p:grpSpPr>
        <a:xfrm>
          <a:off x="0" y="0"/>
          <a:ext cx="0" cy="0"/>
          <a:chOff x="0" y="0"/>
          <a:chExt cx="0" cy="0"/>
        </a:xfrm>
      </p:grpSpPr>
      <p:pic>
        <p:nvPicPr>
          <p:cNvPr id="141" name="Picture 140">
            <a:extLst>
              <a:ext uri="{FF2B5EF4-FFF2-40B4-BE49-F238E27FC236}">
                <a16:creationId xmlns:a16="http://schemas.microsoft.com/office/drawing/2014/main" id="{151D9BF4-A664-4613-8300-7D9B13209294}"/>
              </a:ext>
            </a:extLst>
          </p:cNvPr>
          <p:cNvPicPr>
            <a:picLocks noChangeAspect="1"/>
          </p:cNvPicPr>
          <p:nvPr userDrawn="1"/>
        </p:nvPicPr>
        <p:blipFill>
          <a:blip r:embed="rId2"/>
          <a:stretch>
            <a:fillRect/>
          </a:stretch>
        </p:blipFill>
        <p:spPr>
          <a:xfrm>
            <a:off x="7639712" y="1489313"/>
            <a:ext cx="1090168" cy="5200385"/>
          </a:xfrm>
          <a:prstGeom prst="rect">
            <a:avLst/>
          </a:prstGeom>
        </p:spPr>
      </p:pic>
      <p:pic>
        <p:nvPicPr>
          <p:cNvPr id="142" name="Picture 141">
            <a:extLst>
              <a:ext uri="{FF2B5EF4-FFF2-40B4-BE49-F238E27FC236}">
                <a16:creationId xmlns:a16="http://schemas.microsoft.com/office/drawing/2014/main" id="{72B7A552-D39C-4B43-AFAD-D172B5BA6FC7}"/>
              </a:ext>
            </a:extLst>
          </p:cNvPr>
          <p:cNvPicPr>
            <a:picLocks noChangeAspect="1"/>
          </p:cNvPicPr>
          <p:nvPr userDrawn="1"/>
        </p:nvPicPr>
        <p:blipFill>
          <a:blip r:embed="rId3"/>
          <a:stretch>
            <a:fillRect/>
          </a:stretch>
        </p:blipFill>
        <p:spPr>
          <a:xfrm>
            <a:off x="7931684" y="2672769"/>
            <a:ext cx="568960" cy="610338"/>
          </a:xfrm>
          <a:prstGeom prst="rect">
            <a:avLst/>
          </a:prstGeom>
        </p:spPr>
      </p:pic>
      <p:pic>
        <p:nvPicPr>
          <p:cNvPr id="143" name="Picture 142">
            <a:extLst>
              <a:ext uri="{FF2B5EF4-FFF2-40B4-BE49-F238E27FC236}">
                <a16:creationId xmlns:a16="http://schemas.microsoft.com/office/drawing/2014/main" id="{3F8D104A-B7C6-44AB-A4A5-21199E456F64}"/>
              </a:ext>
            </a:extLst>
          </p:cNvPr>
          <p:cNvPicPr>
            <a:picLocks noChangeAspect="1"/>
          </p:cNvPicPr>
          <p:nvPr userDrawn="1"/>
        </p:nvPicPr>
        <p:blipFill>
          <a:blip r:embed="rId4"/>
          <a:stretch>
            <a:fillRect/>
          </a:stretch>
        </p:blipFill>
        <p:spPr>
          <a:xfrm>
            <a:off x="7993470" y="4921202"/>
            <a:ext cx="538480" cy="910520"/>
          </a:xfrm>
          <a:prstGeom prst="rect">
            <a:avLst/>
          </a:prstGeom>
        </p:spPr>
      </p:pic>
      <p:pic>
        <p:nvPicPr>
          <p:cNvPr id="144" name="Picture 143">
            <a:extLst>
              <a:ext uri="{FF2B5EF4-FFF2-40B4-BE49-F238E27FC236}">
                <a16:creationId xmlns:a16="http://schemas.microsoft.com/office/drawing/2014/main" id="{8965119E-25C9-45E2-A246-DB7057178556}"/>
              </a:ext>
            </a:extLst>
          </p:cNvPr>
          <p:cNvPicPr>
            <a:picLocks noChangeAspect="1"/>
          </p:cNvPicPr>
          <p:nvPr userDrawn="1"/>
        </p:nvPicPr>
        <p:blipFill>
          <a:blip r:embed="rId5"/>
          <a:stretch>
            <a:fillRect/>
          </a:stretch>
        </p:blipFill>
        <p:spPr>
          <a:xfrm>
            <a:off x="8021715" y="1701333"/>
            <a:ext cx="533937" cy="965195"/>
          </a:xfrm>
          <a:prstGeom prst="rect">
            <a:avLst/>
          </a:prstGeom>
        </p:spPr>
      </p:pic>
      <p:sp>
        <p:nvSpPr>
          <p:cNvPr id="145" name="TextBox 144">
            <a:extLst>
              <a:ext uri="{FF2B5EF4-FFF2-40B4-BE49-F238E27FC236}">
                <a16:creationId xmlns:a16="http://schemas.microsoft.com/office/drawing/2014/main" id="{8A38FD5F-F8EB-46BD-842D-FBC75DC831F5}"/>
              </a:ext>
            </a:extLst>
          </p:cNvPr>
          <p:cNvSpPr txBox="1"/>
          <p:nvPr userDrawn="1"/>
        </p:nvSpPr>
        <p:spPr>
          <a:xfrm>
            <a:off x="3454614" y="1552101"/>
            <a:ext cx="4336131" cy="492443"/>
          </a:xfrm>
          <a:prstGeom prst="rect">
            <a:avLst/>
          </a:prstGeom>
          <a:noFill/>
        </p:spPr>
        <p:txBody>
          <a:bodyPr wrap="square" rtlCol="0">
            <a:spAutoFit/>
          </a:bodyPr>
          <a:lstStyle/>
          <a:p>
            <a:pPr marL="228600" indent="-228600">
              <a:buFont typeface="+mj-lt"/>
              <a:buAutoNum type="arabicPeriod" startAt="2"/>
            </a:pPr>
            <a:r>
              <a:rPr lang="sv-SE" sz="1300" b="1" spc="50" dirty="0">
                <a:latin typeface="DIN 2014 Bold" panose="020B0504020202020204" pitchFamily="34" charset="77"/>
                <a:ea typeface="DIN 2014 Bold" panose="020B0504020202020204" pitchFamily="34" charset="77"/>
              </a:rPr>
              <a:t>Utveckla Framtida risk-och </a:t>
            </a:r>
            <a:r>
              <a:rPr lang="sv-SE" sz="1300" b="1" spc="50" dirty="0" err="1">
                <a:latin typeface="DIN 2014 Bold" panose="020B0504020202020204" pitchFamily="34" charset="77"/>
                <a:ea typeface="DIN 2014 Bold" panose="020B0504020202020204" pitchFamily="34" charset="77"/>
              </a:rPr>
              <a:t>Säkerhetsmål</a:t>
            </a:r>
            <a:r>
              <a:rPr lang="sv-SE" sz="1300" b="1" spc="50" dirty="0">
                <a:latin typeface="DIN 2014 Bold" panose="020B0504020202020204" pitchFamily="34" charset="77"/>
                <a:ea typeface="DIN 2014 Bold" panose="020B0504020202020204" pitchFamily="34" charset="77"/>
              </a:rPr>
              <a:t> parvis, med matchande </a:t>
            </a:r>
            <a:r>
              <a:rPr lang="sv-SE" sz="1300" b="1" spc="50" dirty="0" err="1">
                <a:latin typeface="DIN 2014 Bold" panose="020B0504020202020204" pitchFamily="34" charset="77"/>
                <a:ea typeface="DIN 2014 Bold" panose="020B0504020202020204" pitchFamily="34" charset="77"/>
              </a:rPr>
              <a:t>Säkerhetsskalor</a:t>
            </a:r>
            <a:endParaRPr lang="sv-SE" sz="1300" b="1" spc="50" dirty="0">
              <a:latin typeface="DIN 2014 Bold" panose="020B0504020202020204" pitchFamily="34" charset="77"/>
              <a:ea typeface="DIN 2014 Bold" panose="020B0504020202020204" pitchFamily="34" charset="77"/>
            </a:endParaRPr>
          </a:p>
        </p:txBody>
      </p:sp>
      <p:sp>
        <p:nvSpPr>
          <p:cNvPr id="146" name="TextBox 145">
            <a:extLst>
              <a:ext uri="{FF2B5EF4-FFF2-40B4-BE49-F238E27FC236}">
                <a16:creationId xmlns:a16="http://schemas.microsoft.com/office/drawing/2014/main" id="{83996D07-F027-4C4C-ACFB-9ADA35F9995C}"/>
              </a:ext>
            </a:extLst>
          </p:cNvPr>
          <p:cNvSpPr txBox="1"/>
          <p:nvPr userDrawn="1"/>
        </p:nvSpPr>
        <p:spPr>
          <a:xfrm>
            <a:off x="8883777" y="1546837"/>
            <a:ext cx="5391847" cy="692497"/>
          </a:xfrm>
          <a:prstGeom prst="rect">
            <a:avLst/>
          </a:prstGeom>
          <a:noFill/>
        </p:spPr>
        <p:txBody>
          <a:bodyPr wrap="square" rtlCol="0">
            <a:spAutoFit/>
          </a:bodyPr>
          <a:lstStyle/>
          <a:p>
            <a:r>
              <a:rPr lang="en-US" sz="1300" b="1" spc="50" dirty="0" err="1">
                <a:latin typeface="DIN 2014 Bold" panose="020B0504020202020204" pitchFamily="34" charset="77"/>
                <a:ea typeface="DIN 2014 Bold" panose="020B0504020202020204" pitchFamily="34" charset="77"/>
              </a:rPr>
              <a:t>Skadematris</a:t>
            </a:r>
            <a:endParaRPr lang="en-US" sz="1300" b="1" spc="50" dirty="0">
              <a:latin typeface="DIN 2014 Bold" panose="020B0504020202020204" pitchFamily="34" charset="77"/>
              <a:ea typeface="DIN 2014 Bold" panose="020B0504020202020204" pitchFamily="34" charset="77"/>
            </a:endParaRPr>
          </a:p>
          <a:p>
            <a:r>
              <a:rPr lang="en-US" sz="1300" b="1" spc="50" dirty="0" err="1">
                <a:latin typeface="DIN 2014 Bold" panose="020B0504020202020204" pitchFamily="34" charset="77"/>
                <a:ea typeface="DIN 2014 Bold" panose="020B0504020202020204" pitchFamily="34" charset="77"/>
              </a:rPr>
              <a:t>Kartläggning</a:t>
            </a:r>
            <a:endParaRPr lang="en-US" sz="1300" b="1" spc="50" dirty="0">
              <a:latin typeface="DIN 2014 Bold" panose="020B0504020202020204" pitchFamily="34" charset="77"/>
              <a:ea typeface="DIN 2014 Bold" panose="020B0504020202020204" pitchFamily="34" charset="77"/>
            </a:endParaRPr>
          </a:p>
          <a:p>
            <a:r>
              <a:rPr lang="en-US" sz="1300" b="1" spc="50" dirty="0">
                <a:latin typeface="DIN 2014 Bold" panose="020B0504020202020204" pitchFamily="34" charset="77"/>
                <a:ea typeface="DIN 2014 Bold" panose="020B0504020202020204" pitchFamily="34" charset="77"/>
              </a:rPr>
              <a:t>Mina Tre Hus </a:t>
            </a:r>
            <a:r>
              <a:rPr lang="en-US" sz="1300" b="1" spc="50" dirty="0" err="1">
                <a:latin typeface="DIN 2014 Bold" panose="020B0504020202020204" pitchFamily="34" charset="77"/>
                <a:ea typeface="DIN 2014 Bold" panose="020B0504020202020204" pitchFamily="34" charset="77"/>
              </a:rPr>
              <a:t>eller</a:t>
            </a:r>
            <a:r>
              <a:rPr lang="en-US" sz="1300" b="1" spc="50" dirty="0">
                <a:latin typeface="DIN 2014 Bold" panose="020B0504020202020204" pitchFamily="34" charset="77"/>
                <a:ea typeface="DIN 2014 Bold" panose="020B0504020202020204" pitchFamily="34" charset="77"/>
              </a:rPr>
              <a:t> </a:t>
            </a:r>
            <a:r>
              <a:rPr lang="en-US" sz="1300" b="1" spc="50" dirty="0" err="1">
                <a:latin typeface="DIN 2014 Bold" panose="020B0504020202020204" pitchFamily="34" charset="77"/>
                <a:ea typeface="DIN 2014 Bold" panose="020B0504020202020204" pitchFamily="34" charset="77"/>
              </a:rPr>
              <a:t>motsvarande</a:t>
            </a:r>
            <a:endParaRPr lang="en-US" sz="1300" b="1" spc="50" dirty="0">
              <a:latin typeface="DIN 2014 Bold" panose="020B0504020202020204" pitchFamily="34" charset="77"/>
              <a:ea typeface="DIN 2014 Bold" panose="020B0504020202020204" pitchFamily="34" charset="77"/>
            </a:endParaRPr>
          </a:p>
        </p:txBody>
      </p:sp>
      <p:sp>
        <p:nvSpPr>
          <p:cNvPr id="147" name="TextBox 146">
            <a:extLst>
              <a:ext uri="{FF2B5EF4-FFF2-40B4-BE49-F238E27FC236}">
                <a16:creationId xmlns:a16="http://schemas.microsoft.com/office/drawing/2014/main" id="{F3A7A0C4-298F-450E-8493-51DF9C4D833F}"/>
              </a:ext>
            </a:extLst>
          </p:cNvPr>
          <p:cNvSpPr txBox="1"/>
          <p:nvPr userDrawn="1"/>
        </p:nvSpPr>
        <p:spPr>
          <a:xfrm>
            <a:off x="3454614" y="2010368"/>
            <a:ext cx="4494113" cy="630942"/>
          </a:xfrm>
          <a:prstGeom prst="rect">
            <a:avLst/>
          </a:prstGeom>
          <a:noFill/>
        </p:spPr>
        <p:txBody>
          <a:bodyPr wrap="square" rtlCol="0">
            <a:spAutoFit/>
          </a:bodyPr>
          <a:lstStyle/>
          <a:p>
            <a:pPr marL="228600" indent="-228600">
              <a:buFont typeface="+mj-lt"/>
              <a:buAutoNum type="arabicPeriod" startAt="3"/>
            </a:pPr>
            <a:r>
              <a:rPr lang="sv-SE" sz="1300" b="1" spc="50" dirty="0">
                <a:latin typeface="DIN 2014 Bold" panose="020B0504020202020204" pitchFamily="34" charset="77"/>
                <a:ea typeface="DIN 2014 Bold" panose="020B0504020202020204" pitchFamily="34" charset="77"/>
              </a:rPr>
              <a:t>Lyft fram allt som fungerar bra</a:t>
            </a:r>
            <a:br>
              <a:rPr lang="sv-SE" sz="1300" b="1" spc="50" dirty="0">
                <a:latin typeface="DIN 2014 Bold" panose="020B0504020202020204" pitchFamily="34" charset="77"/>
                <a:ea typeface="DIN 2014 Bold" panose="020B0504020202020204" pitchFamily="34" charset="77"/>
              </a:rPr>
            </a:br>
            <a:r>
              <a:rPr lang="sv-SE" sz="1100" dirty="0">
                <a:latin typeface="DIN 2014" panose="020B0504020202020204" pitchFamily="34" charset="77"/>
                <a:ea typeface="DIN 2014" panose="020B0504020202020204" pitchFamily="34" charset="77"/>
              </a:rPr>
              <a:t>Lyft löpande fram allt som fungerar väl i och runt omkring familjen som bidrar till barnets välmående, trygghet och säkerhet.</a:t>
            </a:r>
            <a:endParaRPr lang="sv-SE" sz="1100" b="1" spc="50" dirty="0">
              <a:latin typeface="DIN 2014 Bold" panose="020B0504020202020204" pitchFamily="34" charset="77"/>
              <a:ea typeface="DIN 2014 Bold" panose="020B0504020202020204" pitchFamily="34" charset="77"/>
            </a:endParaRPr>
          </a:p>
        </p:txBody>
      </p:sp>
      <p:sp>
        <p:nvSpPr>
          <p:cNvPr id="148" name="TextBox 147">
            <a:extLst>
              <a:ext uri="{FF2B5EF4-FFF2-40B4-BE49-F238E27FC236}">
                <a16:creationId xmlns:a16="http://schemas.microsoft.com/office/drawing/2014/main" id="{ACF6FB96-B048-48D2-8605-BE5B856300D7}"/>
              </a:ext>
            </a:extLst>
          </p:cNvPr>
          <p:cNvSpPr txBox="1"/>
          <p:nvPr userDrawn="1"/>
        </p:nvSpPr>
        <p:spPr>
          <a:xfrm>
            <a:off x="3454614" y="2607134"/>
            <a:ext cx="4457151" cy="292388"/>
          </a:xfrm>
          <a:prstGeom prst="rect">
            <a:avLst/>
          </a:prstGeom>
          <a:noFill/>
        </p:spPr>
        <p:txBody>
          <a:bodyPr wrap="square" rtlCol="0">
            <a:spAutoFit/>
          </a:bodyPr>
          <a:lstStyle/>
          <a:p>
            <a:pPr marL="228600" indent="-228600">
              <a:buFont typeface="+mj-lt"/>
              <a:buAutoNum type="arabicPeriod" startAt="4"/>
            </a:pPr>
            <a:r>
              <a:rPr lang="sv-SE" sz="1300" b="1" spc="50" dirty="0">
                <a:latin typeface="DIN 2014 Bold" panose="020B0504020202020204" pitchFamily="34" charset="77"/>
                <a:ea typeface="DIN 2014 Bold" panose="020B0504020202020204" pitchFamily="34" charset="77"/>
              </a:rPr>
              <a:t>Utveckla socialtjänstens minimikrav</a:t>
            </a:r>
          </a:p>
        </p:txBody>
      </p:sp>
      <p:sp>
        <p:nvSpPr>
          <p:cNvPr id="149" name="TextBox 148">
            <a:extLst>
              <a:ext uri="{FF2B5EF4-FFF2-40B4-BE49-F238E27FC236}">
                <a16:creationId xmlns:a16="http://schemas.microsoft.com/office/drawing/2014/main" id="{B1160BAE-6FFB-4C96-917A-9230F932514B}"/>
              </a:ext>
            </a:extLst>
          </p:cNvPr>
          <p:cNvSpPr txBox="1"/>
          <p:nvPr userDrawn="1"/>
        </p:nvSpPr>
        <p:spPr>
          <a:xfrm>
            <a:off x="3466078" y="2865346"/>
            <a:ext cx="4469560" cy="492443"/>
          </a:xfrm>
          <a:prstGeom prst="rect">
            <a:avLst/>
          </a:prstGeom>
          <a:noFill/>
        </p:spPr>
        <p:txBody>
          <a:bodyPr wrap="square" rtlCol="0">
            <a:spAutoFit/>
          </a:bodyPr>
          <a:lstStyle/>
          <a:p>
            <a:pPr marL="228600" indent="-228600">
              <a:buFont typeface="+mj-lt"/>
              <a:buAutoNum type="arabicPeriod" startAt="5"/>
            </a:pPr>
            <a:r>
              <a:rPr lang="sv-SE" sz="1300" b="1" spc="50" dirty="0">
                <a:latin typeface="DIN 2014 Bold" panose="020B0504020202020204" pitchFamily="34" charset="77"/>
                <a:ea typeface="DIN 2014 Bold" panose="020B0504020202020204" pitchFamily="34" charset="77"/>
              </a:rPr>
              <a:t>Ta fram en arbetsplan för socialtjänsten inklusive tidplan</a:t>
            </a:r>
          </a:p>
        </p:txBody>
      </p:sp>
      <p:sp>
        <p:nvSpPr>
          <p:cNvPr id="150" name="TextBox 149">
            <a:extLst>
              <a:ext uri="{FF2B5EF4-FFF2-40B4-BE49-F238E27FC236}">
                <a16:creationId xmlns:a16="http://schemas.microsoft.com/office/drawing/2014/main" id="{C1D9546C-1A58-4F91-AA28-5053D4E5DCA6}"/>
              </a:ext>
            </a:extLst>
          </p:cNvPr>
          <p:cNvSpPr txBox="1"/>
          <p:nvPr userDrawn="1"/>
        </p:nvSpPr>
        <p:spPr>
          <a:xfrm>
            <a:off x="3457914" y="3323613"/>
            <a:ext cx="4185096" cy="292388"/>
          </a:xfrm>
          <a:prstGeom prst="rect">
            <a:avLst/>
          </a:prstGeom>
          <a:noFill/>
        </p:spPr>
        <p:txBody>
          <a:bodyPr wrap="square" rtlCol="0">
            <a:spAutoFit/>
          </a:bodyPr>
          <a:lstStyle/>
          <a:p>
            <a:pPr marL="228600" indent="-228600">
              <a:buFont typeface="+mj-lt"/>
              <a:buAutoNum type="arabicPeriod" startAt="6"/>
            </a:pPr>
            <a:r>
              <a:rPr lang="en-US" sz="1300" b="1" spc="10" baseline="0" dirty="0" err="1">
                <a:latin typeface="DIN 2014 Bold" panose="020B0504020202020204" pitchFamily="34" charset="77"/>
                <a:ea typeface="DIN 2014 Bold" panose="020B0504020202020204" pitchFamily="34" charset="77"/>
              </a:rPr>
              <a:t>Skapa</a:t>
            </a:r>
            <a:r>
              <a:rPr lang="en-US" sz="1300" b="1" spc="10" baseline="0" dirty="0">
                <a:latin typeface="DIN 2014 Bold" panose="020B0504020202020204" pitchFamily="34" charset="77"/>
                <a:ea typeface="DIN 2014 Bold" panose="020B0504020202020204" pitchFamily="34" charset="77"/>
              </a:rPr>
              <a:t> </a:t>
            </a:r>
            <a:r>
              <a:rPr lang="en-US" sz="1300" b="1" spc="10" baseline="0" dirty="0" err="1">
                <a:latin typeface="DIN 2014 Bold" panose="020B0504020202020204" pitchFamily="34" charset="77"/>
                <a:ea typeface="DIN 2014 Bold" panose="020B0504020202020204" pitchFamily="34" charset="77"/>
              </a:rPr>
              <a:t>en</a:t>
            </a:r>
            <a:r>
              <a:rPr lang="en-US" sz="1300" b="1" spc="10" baseline="0" dirty="0">
                <a:latin typeface="DIN 2014 Bold" panose="020B0504020202020204" pitchFamily="34" charset="77"/>
                <a:ea typeface="DIN 2014 Bold" panose="020B0504020202020204" pitchFamily="34" charset="77"/>
              </a:rPr>
              <a:t> </a:t>
            </a:r>
            <a:r>
              <a:rPr lang="en-US" sz="1300" b="1" spc="10" baseline="0" dirty="0" err="1">
                <a:latin typeface="DIN 2014 Bold" panose="020B0504020202020204" pitchFamily="34" charset="77"/>
                <a:ea typeface="DIN 2014 Bold" panose="020B0504020202020204" pitchFamily="34" charset="77"/>
              </a:rPr>
              <a:t>tydlig</a:t>
            </a:r>
            <a:r>
              <a:rPr lang="en-US" sz="1300" b="1" spc="10" baseline="0" dirty="0">
                <a:latin typeface="DIN 2014 Bold" panose="020B0504020202020204" pitchFamily="34" charset="77"/>
                <a:ea typeface="DIN 2014 Bold" panose="020B0504020202020204" pitchFamily="34" charset="77"/>
              </a:rPr>
              <a:t> </a:t>
            </a:r>
            <a:r>
              <a:rPr lang="en-US" sz="1300" b="1" spc="10" baseline="0" dirty="0" err="1">
                <a:latin typeface="DIN 2014 Bold" panose="020B0504020202020204" pitchFamily="34" charset="77"/>
                <a:ea typeface="DIN 2014 Bold" panose="020B0504020202020204" pitchFamily="34" charset="77"/>
              </a:rPr>
              <a:t>bild</a:t>
            </a:r>
            <a:r>
              <a:rPr lang="en-US" sz="1300" b="1" spc="10" baseline="0" dirty="0">
                <a:latin typeface="DIN 2014 Bold" panose="020B0504020202020204" pitchFamily="34" charset="77"/>
                <a:ea typeface="DIN 2014 Bold" panose="020B0504020202020204" pitchFamily="34" charset="77"/>
              </a:rPr>
              <a:t> av </a:t>
            </a:r>
            <a:r>
              <a:rPr lang="en-US" sz="1300" b="1" spc="10" baseline="0" dirty="0" err="1">
                <a:latin typeface="DIN 2014 Bold" panose="020B0504020202020204" pitchFamily="34" charset="77"/>
                <a:ea typeface="DIN 2014 Bold" panose="020B0504020202020204" pitchFamily="34" charset="77"/>
              </a:rPr>
              <a:t>hela</a:t>
            </a:r>
            <a:r>
              <a:rPr lang="en-US" sz="1300" b="1" spc="10" baseline="0" dirty="0">
                <a:latin typeface="DIN 2014 Bold" panose="020B0504020202020204" pitchFamily="34" charset="77"/>
                <a:ea typeface="DIN 2014 Bold" panose="020B0504020202020204" pitchFamily="34" charset="77"/>
              </a:rPr>
              <a:t> </a:t>
            </a:r>
            <a:r>
              <a:rPr lang="en-US" sz="1300" b="1" spc="10" baseline="0" dirty="0" err="1">
                <a:latin typeface="DIN 2014 Bold" panose="020B0504020202020204" pitchFamily="34" charset="77"/>
                <a:ea typeface="DIN 2014 Bold" panose="020B0504020202020204" pitchFamily="34" charset="77"/>
              </a:rPr>
              <a:t>processen</a:t>
            </a:r>
            <a:r>
              <a:rPr lang="en-US" sz="1300" b="1" spc="10" baseline="0" dirty="0">
                <a:latin typeface="DIN 2014 Bold" panose="020B0504020202020204" pitchFamily="34" charset="77"/>
                <a:ea typeface="DIN 2014 Bold" panose="020B0504020202020204" pitchFamily="34" charset="77"/>
              </a:rPr>
              <a:t> </a:t>
            </a:r>
            <a:r>
              <a:rPr lang="en-US" sz="1300" b="1" spc="10" baseline="0" dirty="0" err="1">
                <a:latin typeface="DIN 2014 Bold" panose="020B0504020202020204" pitchFamily="34" charset="77"/>
                <a:ea typeface="DIN 2014 Bold" panose="020B0504020202020204" pitchFamily="34" charset="77"/>
              </a:rPr>
              <a:t>för</a:t>
            </a:r>
            <a:r>
              <a:rPr lang="en-US" sz="1300" b="1" spc="10" baseline="0" dirty="0">
                <a:latin typeface="DIN 2014 Bold" panose="020B0504020202020204" pitchFamily="34" charset="77"/>
                <a:ea typeface="DIN 2014 Bold" panose="020B0504020202020204" pitchFamily="34" charset="77"/>
              </a:rPr>
              <a:t> </a:t>
            </a:r>
            <a:r>
              <a:rPr lang="en-US" sz="1300" b="1" spc="10" baseline="0" dirty="0" err="1">
                <a:latin typeface="DIN 2014 Bold" panose="020B0504020202020204" pitchFamily="34" charset="77"/>
                <a:ea typeface="DIN 2014 Bold" panose="020B0504020202020204" pitchFamily="34" charset="77"/>
              </a:rPr>
              <a:t>familjen</a:t>
            </a:r>
            <a:endParaRPr lang="en-US" sz="1300" b="1" spc="10" baseline="0" dirty="0">
              <a:latin typeface="DIN 2014 Bold" panose="020B0504020202020204" pitchFamily="34" charset="77"/>
              <a:ea typeface="DIN 2014 Bold" panose="020B0504020202020204" pitchFamily="34" charset="77"/>
            </a:endParaRPr>
          </a:p>
        </p:txBody>
      </p:sp>
      <p:sp>
        <p:nvSpPr>
          <p:cNvPr id="151" name="TextBox 150">
            <a:extLst>
              <a:ext uri="{FF2B5EF4-FFF2-40B4-BE49-F238E27FC236}">
                <a16:creationId xmlns:a16="http://schemas.microsoft.com/office/drawing/2014/main" id="{1E710714-A5B1-43B0-A86A-BC891A52493A}"/>
              </a:ext>
            </a:extLst>
          </p:cNvPr>
          <p:cNvSpPr txBox="1"/>
          <p:nvPr userDrawn="1"/>
        </p:nvSpPr>
        <p:spPr>
          <a:xfrm>
            <a:off x="7079168" y="1030288"/>
            <a:ext cx="2266682" cy="523220"/>
          </a:xfrm>
          <a:prstGeom prst="rect">
            <a:avLst/>
          </a:prstGeom>
          <a:noFill/>
        </p:spPr>
        <p:txBody>
          <a:bodyPr wrap="square" rtlCol="0">
            <a:spAutoFit/>
          </a:bodyPr>
          <a:lstStyle/>
          <a:p>
            <a:pPr algn="ctr"/>
            <a:r>
              <a:rPr lang="en-US" sz="1400" b="1" dirty="0" err="1">
                <a:solidFill>
                  <a:srgbClr val="ABABAB"/>
                </a:solidFill>
                <a:latin typeface="DIN 2014 Bold" panose="020B0504020202020204" pitchFamily="34" charset="77"/>
                <a:ea typeface="DIN 2014 Bold" panose="020B0504020202020204" pitchFamily="34" charset="77"/>
              </a:rPr>
              <a:t>Pågående</a:t>
            </a:r>
            <a:endParaRPr lang="en-US" sz="1400" b="1" dirty="0">
              <a:solidFill>
                <a:srgbClr val="ABABAB"/>
              </a:solidFill>
              <a:latin typeface="DIN 2014 Bold" panose="020B0504020202020204" pitchFamily="34" charset="77"/>
              <a:ea typeface="DIN 2014 Bold" panose="020B0504020202020204" pitchFamily="34" charset="77"/>
            </a:endParaRPr>
          </a:p>
          <a:p>
            <a:pPr algn="ctr"/>
            <a:r>
              <a:rPr lang="en-US" sz="1400" b="1" dirty="0">
                <a:solidFill>
                  <a:srgbClr val="ABABAB"/>
                </a:solidFill>
                <a:latin typeface="DIN 2014 Bold" panose="020B0504020202020204" pitchFamily="34" charset="77"/>
                <a:ea typeface="DIN 2014 Bold" panose="020B0504020202020204" pitchFamily="34" charset="77"/>
              </a:rPr>
              <a:t> processer</a:t>
            </a:r>
          </a:p>
        </p:txBody>
      </p:sp>
      <p:pic>
        <p:nvPicPr>
          <p:cNvPr id="152" name="Picture 151">
            <a:extLst>
              <a:ext uri="{FF2B5EF4-FFF2-40B4-BE49-F238E27FC236}">
                <a16:creationId xmlns:a16="http://schemas.microsoft.com/office/drawing/2014/main" id="{3BFEC579-FF3B-4C1E-AFE4-F427834236C3}"/>
              </a:ext>
            </a:extLst>
          </p:cNvPr>
          <p:cNvPicPr>
            <a:picLocks noChangeAspect="1"/>
          </p:cNvPicPr>
          <p:nvPr userDrawn="1"/>
        </p:nvPicPr>
        <p:blipFill>
          <a:blip r:embed="rId6"/>
          <a:stretch>
            <a:fillRect/>
          </a:stretch>
        </p:blipFill>
        <p:spPr>
          <a:xfrm>
            <a:off x="7883580" y="3342273"/>
            <a:ext cx="450102" cy="634235"/>
          </a:xfrm>
          <a:prstGeom prst="rect">
            <a:avLst/>
          </a:prstGeom>
        </p:spPr>
      </p:pic>
      <p:sp>
        <p:nvSpPr>
          <p:cNvPr id="153" name="TextBox 152">
            <a:extLst>
              <a:ext uri="{FF2B5EF4-FFF2-40B4-BE49-F238E27FC236}">
                <a16:creationId xmlns:a16="http://schemas.microsoft.com/office/drawing/2014/main" id="{F30E53D3-CFDB-4B3C-A790-A8DF32E46130}"/>
              </a:ext>
            </a:extLst>
          </p:cNvPr>
          <p:cNvSpPr txBox="1"/>
          <p:nvPr userDrawn="1"/>
        </p:nvSpPr>
        <p:spPr>
          <a:xfrm>
            <a:off x="3456965" y="3581825"/>
            <a:ext cx="4178958" cy="492443"/>
          </a:xfrm>
          <a:prstGeom prst="rect">
            <a:avLst/>
          </a:prstGeom>
          <a:noFill/>
        </p:spPr>
        <p:txBody>
          <a:bodyPr wrap="square" rtlCol="0">
            <a:spAutoFit/>
          </a:bodyPr>
          <a:lstStyle/>
          <a:p>
            <a:pPr marL="228600" indent="-228600">
              <a:buFont typeface="+mj-lt"/>
              <a:buAutoNum type="arabicPeriod" startAt="7"/>
            </a:pPr>
            <a:r>
              <a:rPr lang="sv-SE" sz="1300" b="1" spc="50" dirty="0">
                <a:latin typeface="DIN 2014 Bold" panose="020B0504020202020204" pitchFamily="34" charset="77"/>
                <a:ea typeface="DIN 2014 Bold" panose="020B0504020202020204" pitchFamily="34" charset="77"/>
              </a:rPr>
              <a:t>Skapa ett välinformerat nätverk,</a:t>
            </a:r>
            <a:r>
              <a:rPr lang="sv-SE" sz="1300" b="1" spc="50" baseline="0" dirty="0">
                <a:latin typeface="DIN 2014 Bold" panose="020B0504020202020204" pitchFamily="34" charset="77"/>
                <a:ea typeface="DIN 2014 Bold" panose="020B0504020202020204" pitchFamily="34" charset="77"/>
              </a:rPr>
              <a:t> </a:t>
            </a:r>
            <a:r>
              <a:rPr lang="sv-SE" sz="1300" b="1" spc="50" dirty="0">
                <a:latin typeface="DIN 2014 Bold" panose="020B0504020202020204" pitchFamily="34" charset="77"/>
                <a:ea typeface="DIN 2014 Bold" panose="020B0504020202020204" pitchFamily="34" charset="77"/>
              </a:rPr>
              <a:t>tillsammans med familjen</a:t>
            </a:r>
          </a:p>
        </p:txBody>
      </p:sp>
      <p:sp>
        <p:nvSpPr>
          <p:cNvPr id="154" name="TextBox 153">
            <a:extLst>
              <a:ext uri="{FF2B5EF4-FFF2-40B4-BE49-F238E27FC236}">
                <a16:creationId xmlns:a16="http://schemas.microsoft.com/office/drawing/2014/main" id="{A0225125-5D4E-45A4-90D0-8B444165187E}"/>
              </a:ext>
            </a:extLst>
          </p:cNvPr>
          <p:cNvSpPr txBox="1"/>
          <p:nvPr userDrawn="1"/>
        </p:nvSpPr>
        <p:spPr>
          <a:xfrm>
            <a:off x="8883774" y="3577557"/>
            <a:ext cx="3308227" cy="292388"/>
          </a:xfrm>
          <a:prstGeom prst="rect">
            <a:avLst/>
          </a:prstGeom>
          <a:noFill/>
        </p:spPr>
        <p:txBody>
          <a:bodyPr wrap="square" rtlCol="0">
            <a:spAutoFit/>
          </a:bodyPr>
          <a:lstStyle/>
          <a:p>
            <a:r>
              <a:rPr lang="en-US" sz="1300" b="1" spc="50" dirty="0" err="1">
                <a:latin typeface="DIN 2014 Bold" panose="020B0504020202020204" pitchFamily="34" charset="77"/>
                <a:ea typeface="DIN 2014 Bold" panose="020B0504020202020204" pitchFamily="34" charset="77"/>
              </a:rPr>
              <a:t>Säkerhetscirklar</a:t>
            </a:r>
            <a:r>
              <a:rPr lang="en-US" sz="1300" b="1" spc="50" dirty="0">
                <a:latin typeface="DIN 2014 Bold" panose="020B0504020202020204" pitchFamily="34" charset="77"/>
                <a:ea typeface="DIN 2014 Bold" panose="020B0504020202020204" pitchFamily="34" charset="77"/>
              </a:rPr>
              <a:t>, </a:t>
            </a:r>
            <a:r>
              <a:rPr lang="en-US" sz="1300" b="1" spc="50" dirty="0" err="1">
                <a:latin typeface="DIN 2014 Bold" panose="020B0504020202020204" pitchFamily="34" charset="77"/>
                <a:ea typeface="DIN 2014 Bold" panose="020B0504020202020204" pitchFamily="34" charset="77"/>
              </a:rPr>
              <a:t>Nätverksmatris</a:t>
            </a:r>
            <a:endParaRPr lang="en-US" sz="1300" b="1" spc="50" dirty="0">
              <a:latin typeface="DIN 2014 Bold" panose="020B0504020202020204" pitchFamily="34" charset="77"/>
              <a:ea typeface="DIN 2014 Bold" panose="020B0504020202020204" pitchFamily="34" charset="77"/>
            </a:endParaRPr>
          </a:p>
        </p:txBody>
      </p:sp>
      <p:sp>
        <p:nvSpPr>
          <p:cNvPr id="155" name="TextBox 154">
            <a:extLst>
              <a:ext uri="{FF2B5EF4-FFF2-40B4-BE49-F238E27FC236}">
                <a16:creationId xmlns:a16="http://schemas.microsoft.com/office/drawing/2014/main" id="{B20640D7-6B11-4071-8283-53F6115428C7}"/>
              </a:ext>
            </a:extLst>
          </p:cNvPr>
          <p:cNvSpPr txBox="1"/>
          <p:nvPr userDrawn="1"/>
        </p:nvSpPr>
        <p:spPr>
          <a:xfrm>
            <a:off x="3456965" y="4040092"/>
            <a:ext cx="4457150" cy="292388"/>
          </a:xfrm>
          <a:prstGeom prst="rect">
            <a:avLst/>
          </a:prstGeom>
          <a:noFill/>
        </p:spPr>
        <p:txBody>
          <a:bodyPr wrap="square" rtlCol="0">
            <a:spAutoFit/>
          </a:bodyPr>
          <a:lstStyle/>
          <a:p>
            <a:pPr marL="228600" indent="-228600">
              <a:buFont typeface="+mj-lt"/>
              <a:buAutoNum type="arabicPeriod" startAt="8"/>
            </a:pPr>
            <a:r>
              <a:rPr lang="en-US" sz="1300" b="1" spc="50" dirty="0" err="1">
                <a:latin typeface="DIN 2014 Bold" panose="020B0504020202020204" pitchFamily="34" charset="77"/>
                <a:ea typeface="DIN 2014 Bold" panose="020B0504020202020204" pitchFamily="34" charset="77"/>
              </a:rPr>
              <a:t>Skapa</a:t>
            </a:r>
            <a:r>
              <a:rPr lang="en-US" sz="1300" b="1" spc="50" dirty="0">
                <a:latin typeface="DIN 2014 Bold" panose="020B0504020202020204" pitchFamily="34" charset="77"/>
                <a:ea typeface="DIN 2014 Bold" panose="020B0504020202020204" pitchFamily="34" charset="77"/>
              </a:rPr>
              <a:t> </a:t>
            </a:r>
            <a:r>
              <a:rPr lang="en-US" sz="1300" b="1" spc="50" dirty="0" err="1">
                <a:latin typeface="DIN 2014 Bold" panose="020B0504020202020204" pitchFamily="34" charset="77"/>
                <a:ea typeface="DIN 2014 Bold" panose="020B0504020202020204" pitchFamily="34" charset="77"/>
              </a:rPr>
              <a:t>förklaringar</a:t>
            </a:r>
            <a:r>
              <a:rPr lang="en-US" sz="1300" b="1" spc="50" dirty="0">
                <a:latin typeface="DIN 2014 Bold" panose="020B0504020202020204" pitchFamily="34" charset="77"/>
                <a:ea typeface="DIN 2014 Bold" panose="020B0504020202020204" pitchFamily="34" charset="77"/>
              </a:rPr>
              <a:t> </a:t>
            </a:r>
            <a:r>
              <a:rPr lang="en-US" sz="1300" b="1" spc="50" dirty="0" err="1">
                <a:latin typeface="DIN 2014 Bold" panose="020B0504020202020204" pitchFamily="34" charset="77"/>
                <a:ea typeface="DIN 2014 Bold" panose="020B0504020202020204" pitchFamily="34" charset="77"/>
              </a:rPr>
              <a:t>för</a:t>
            </a:r>
            <a:r>
              <a:rPr lang="en-US" sz="1300" b="1" spc="50" dirty="0">
                <a:latin typeface="DIN 2014 Bold" panose="020B0504020202020204" pitchFamily="34" charset="77"/>
                <a:ea typeface="DIN 2014 Bold" panose="020B0504020202020204" pitchFamily="34" charset="77"/>
              </a:rPr>
              <a:t> </a:t>
            </a:r>
            <a:r>
              <a:rPr lang="en-US" sz="1300" b="1" spc="50" dirty="0" err="1">
                <a:latin typeface="DIN 2014 Bold" panose="020B0504020202020204" pitchFamily="34" charset="77"/>
                <a:ea typeface="DIN 2014 Bold" panose="020B0504020202020204" pitchFamily="34" charset="77"/>
              </a:rPr>
              <a:t>barnen</a:t>
            </a:r>
            <a:r>
              <a:rPr lang="en-US" sz="1300" b="1" spc="50" dirty="0">
                <a:latin typeface="DIN 2014 Bold" panose="020B0504020202020204" pitchFamily="34" charset="77"/>
                <a:ea typeface="DIN 2014 Bold" panose="020B0504020202020204" pitchFamily="34" charset="77"/>
              </a:rPr>
              <a:t> (</a:t>
            </a:r>
            <a:r>
              <a:rPr lang="en-US" sz="1300" b="1" spc="50" dirty="0" err="1">
                <a:latin typeface="DIN 2014 Bold" panose="020B0504020202020204" pitchFamily="34" charset="77"/>
                <a:ea typeface="DIN 2014 Bold" panose="020B0504020202020204" pitchFamily="34" charset="77"/>
              </a:rPr>
              <a:t>och</a:t>
            </a:r>
            <a:r>
              <a:rPr lang="en-US" sz="1300" b="1" spc="50" dirty="0">
                <a:latin typeface="DIN 2014 Bold" panose="020B0504020202020204" pitchFamily="34" charset="77"/>
                <a:ea typeface="DIN 2014 Bold" panose="020B0504020202020204" pitchFamily="34" charset="77"/>
              </a:rPr>
              <a:t> </a:t>
            </a:r>
            <a:r>
              <a:rPr lang="en-US" sz="1300" b="1" spc="50" dirty="0" err="1">
                <a:latin typeface="DIN 2014 Bold" panose="020B0504020202020204" pitchFamily="34" charset="77"/>
                <a:ea typeface="DIN 2014 Bold" panose="020B0504020202020204" pitchFamily="34" charset="77"/>
              </a:rPr>
              <a:t>för</a:t>
            </a:r>
            <a:r>
              <a:rPr lang="en-US" sz="1300" b="1" spc="50" dirty="0">
                <a:latin typeface="DIN 2014 Bold" panose="020B0504020202020204" pitchFamily="34" charset="77"/>
                <a:ea typeface="DIN 2014 Bold" panose="020B0504020202020204" pitchFamily="34" charset="77"/>
              </a:rPr>
              <a:t> </a:t>
            </a:r>
            <a:r>
              <a:rPr lang="en-US" sz="1300" b="1" spc="50" dirty="0" err="1">
                <a:latin typeface="DIN 2014 Bold" panose="020B0504020202020204" pitchFamily="34" charset="77"/>
                <a:ea typeface="DIN 2014 Bold" panose="020B0504020202020204" pitchFamily="34" charset="77"/>
              </a:rPr>
              <a:t>alla</a:t>
            </a:r>
            <a:r>
              <a:rPr lang="en-US" sz="1300" b="1" spc="50" dirty="0">
                <a:latin typeface="DIN 2014 Bold" panose="020B0504020202020204" pitchFamily="34" charset="77"/>
                <a:ea typeface="DIN 2014 Bold" panose="020B0504020202020204" pitchFamily="34" charset="77"/>
              </a:rPr>
              <a:t> </a:t>
            </a:r>
            <a:r>
              <a:rPr lang="en-US" sz="1300" b="1" spc="50" dirty="0" err="1">
                <a:latin typeface="DIN 2014 Bold" panose="020B0504020202020204" pitchFamily="34" charset="77"/>
                <a:ea typeface="DIN 2014 Bold" panose="020B0504020202020204" pitchFamily="34" charset="77"/>
              </a:rPr>
              <a:t>andra</a:t>
            </a:r>
            <a:r>
              <a:rPr lang="en-US" sz="1300" b="1" spc="50" dirty="0">
                <a:latin typeface="DIN 2014 Bold" panose="020B0504020202020204" pitchFamily="34" charset="77"/>
                <a:ea typeface="DIN 2014 Bold" panose="020B0504020202020204" pitchFamily="34" charset="77"/>
              </a:rPr>
              <a:t>)</a:t>
            </a:r>
          </a:p>
        </p:txBody>
      </p:sp>
      <p:sp>
        <p:nvSpPr>
          <p:cNvPr id="156" name="TextBox 155">
            <a:extLst>
              <a:ext uri="{FF2B5EF4-FFF2-40B4-BE49-F238E27FC236}">
                <a16:creationId xmlns:a16="http://schemas.microsoft.com/office/drawing/2014/main" id="{3576B885-15F7-4CF4-B437-E660F85A9497}"/>
              </a:ext>
            </a:extLst>
          </p:cNvPr>
          <p:cNvSpPr txBox="1"/>
          <p:nvPr userDrawn="1"/>
        </p:nvSpPr>
        <p:spPr>
          <a:xfrm>
            <a:off x="3456965" y="4298304"/>
            <a:ext cx="4457150" cy="1508105"/>
          </a:xfrm>
          <a:prstGeom prst="rect">
            <a:avLst/>
          </a:prstGeom>
          <a:noFill/>
        </p:spPr>
        <p:txBody>
          <a:bodyPr wrap="square" rtlCol="0">
            <a:spAutoFit/>
          </a:bodyPr>
          <a:lstStyle/>
          <a:p>
            <a:pPr marL="228600" indent="-228600">
              <a:buFont typeface="+mj-lt"/>
              <a:buAutoNum type="arabicPeriod" startAt="9"/>
            </a:pPr>
            <a:r>
              <a:rPr lang="sv-SE" sz="1300" b="1" spc="50" baseline="0" dirty="0">
                <a:latin typeface="DIN 2014 Bold" panose="020B0504020202020204" pitchFamily="34" charset="77"/>
                <a:ea typeface="DIN 2014 Bold" panose="020B0504020202020204" pitchFamily="34" charset="77"/>
              </a:rPr>
              <a:t>Bygg upp säkerhetsplanen med föräldrarna och nätverket </a:t>
            </a:r>
            <a:br>
              <a:rPr lang="sv-SE" sz="1300" b="1" spc="50" dirty="0">
                <a:latin typeface="DIN 2014 Bold" panose="020B0504020202020204" pitchFamily="34" charset="77"/>
                <a:ea typeface="DIN 2014 Bold" panose="020B0504020202020204" pitchFamily="34" charset="77"/>
              </a:rPr>
            </a:br>
            <a:r>
              <a:rPr lang="sv-SE" sz="1100" dirty="0">
                <a:latin typeface="DIN 2014" panose="020B0504020202020204" pitchFamily="34" charset="77"/>
                <a:ea typeface="DIN 2014" panose="020B0504020202020204" pitchFamily="34" charset="77"/>
              </a:rPr>
              <a:t>En stegvis process där de professionella leder arbetet med familjen och nätverket för att utveckla planerna och sedan visa hur dessa kommer att användas för att säkerställa att barnen är trygga och säkra. Det ingår alltid I säkerhetsplaneringsarbetet att ha regelbundna möten, ära framgång, dra nytta av motgångar och successivt ta fram en plan.</a:t>
            </a:r>
            <a:endParaRPr lang="en-US" sz="1100" dirty="0">
              <a:latin typeface="DIN 2014" panose="020B0504020202020204" pitchFamily="34" charset="77"/>
              <a:ea typeface="DIN 2014" panose="020B0504020202020204" pitchFamily="34" charset="77"/>
            </a:endParaRPr>
          </a:p>
        </p:txBody>
      </p:sp>
      <p:sp>
        <p:nvSpPr>
          <p:cNvPr id="157" name="TextBox 156">
            <a:extLst>
              <a:ext uri="{FF2B5EF4-FFF2-40B4-BE49-F238E27FC236}">
                <a16:creationId xmlns:a16="http://schemas.microsoft.com/office/drawing/2014/main" id="{6369EDB8-0101-43C2-92F7-D92DC260A98A}"/>
              </a:ext>
            </a:extLst>
          </p:cNvPr>
          <p:cNvSpPr txBox="1"/>
          <p:nvPr userDrawn="1"/>
        </p:nvSpPr>
        <p:spPr>
          <a:xfrm>
            <a:off x="8883777" y="4040778"/>
            <a:ext cx="3308226" cy="292388"/>
          </a:xfrm>
          <a:prstGeom prst="rect">
            <a:avLst/>
          </a:prstGeom>
          <a:noFill/>
        </p:spPr>
        <p:txBody>
          <a:bodyPr wrap="square" rtlCol="0">
            <a:spAutoFit/>
          </a:bodyPr>
          <a:lstStyle/>
          <a:p>
            <a:r>
              <a:rPr lang="en-US" sz="1300" b="1" spc="50" dirty="0" err="1">
                <a:latin typeface="DIN 2014 Bold" panose="020B0504020202020204" pitchFamily="34" charset="77"/>
                <a:ea typeface="DIN 2014 Bold" panose="020B0504020202020204" pitchFamily="34" charset="77"/>
              </a:rPr>
              <a:t>Ord</a:t>
            </a:r>
            <a:r>
              <a:rPr lang="en-US" sz="1300" b="1" spc="50" dirty="0">
                <a:latin typeface="DIN 2014 Bold" panose="020B0504020202020204" pitchFamily="34" charset="77"/>
                <a:ea typeface="DIN 2014 Bold" panose="020B0504020202020204" pitchFamily="34" charset="77"/>
              </a:rPr>
              <a:t>- </a:t>
            </a:r>
            <a:r>
              <a:rPr lang="en-US" sz="1300" b="1" spc="50" dirty="0" err="1">
                <a:latin typeface="DIN 2014 Bold" panose="020B0504020202020204" pitchFamily="34" charset="77"/>
                <a:ea typeface="DIN 2014 Bold" panose="020B0504020202020204" pitchFamily="34" charset="77"/>
              </a:rPr>
              <a:t>och</a:t>
            </a:r>
            <a:r>
              <a:rPr lang="en-US" sz="1300" b="1" spc="50" dirty="0">
                <a:latin typeface="DIN 2014 Bold" panose="020B0504020202020204" pitchFamily="34" charset="77"/>
                <a:ea typeface="DIN 2014 Bold" panose="020B0504020202020204" pitchFamily="34" charset="77"/>
              </a:rPr>
              <a:t> </a:t>
            </a:r>
            <a:r>
              <a:rPr lang="en-US" sz="1300" b="1" spc="50" dirty="0" err="1">
                <a:latin typeface="DIN 2014 Bold" panose="020B0504020202020204" pitchFamily="34" charset="77"/>
                <a:ea typeface="DIN 2014 Bold" panose="020B0504020202020204" pitchFamily="34" charset="77"/>
              </a:rPr>
              <a:t>bildberättelse</a:t>
            </a:r>
            <a:endParaRPr lang="en-US" sz="1300" b="1" spc="50" dirty="0">
              <a:latin typeface="DIN 2014 Bold" panose="020B0504020202020204" pitchFamily="34" charset="77"/>
              <a:ea typeface="DIN 2014 Bold" panose="020B0504020202020204" pitchFamily="34" charset="77"/>
            </a:endParaRPr>
          </a:p>
        </p:txBody>
      </p:sp>
      <p:sp>
        <p:nvSpPr>
          <p:cNvPr id="158" name="TextBox 157">
            <a:extLst>
              <a:ext uri="{FF2B5EF4-FFF2-40B4-BE49-F238E27FC236}">
                <a16:creationId xmlns:a16="http://schemas.microsoft.com/office/drawing/2014/main" id="{D03E07B3-CFA7-4188-9B50-E1BE4BA8B40C}"/>
              </a:ext>
            </a:extLst>
          </p:cNvPr>
          <p:cNvSpPr txBox="1"/>
          <p:nvPr userDrawn="1"/>
        </p:nvSpPr>
        <p:spPr>
          <a:xfrm>
            <a:off x="8883778" y="4295380"/>
            <a:ext cx="3136424" cy="1138773"/>
          </a:xfrm>
          <a:prstGeom prst="rect">
            <a:avLst/>
          </a:prstGeom>
          <a:noFill/>
        </p:spPr>
        <p:txBody>
          <a:bodyPr wrap="square" rtlCol="0">
            <a:spAutoFit/>
          </a:bodyPr>
          <a:lstStyle/>
          <a:p>
            <a:r>
              <a:rPr lang="en-US" sz="1300" b="1" spc="50" dirty="0" err="1">
                <a:latin typeface="DIN 2014 Bold" panose="020B0504020202020204" pitchFamily="34" charset="77"/>
                <a:ea typeface="DIN 2014 Bold" panose="020B0504020202020204" pitchFamily="34" charset="77"/>
              </a:rPr>
              <a:t>Regelbundna</a:t>
            </a:r>
            <a:r>
              <a:rPr lang="en-US" sz="1300" b="1" spc="50" dirty="0">
                <a:latin typeface="DIN 2014 Bold" panose="020B0504020202020204" pitchFamily="34" charset="77"/>
                <a:ea typeface="DIN 2014 Bold" panose="020B0504020202020204" pitchFamily="34" charset="77"/>
              </a:rPr>
              <a:t> </a:t>
            </a:r>
            <a:r>
              <a:rPr lang="en-US" sz="1300" b="1" spc="50" dirty="0" err="1">
                <a:latin typeface="DIN 2014 Bold" panose="020B0504020202020204" pitchFamily="34" charset="77"/>
                <a:ea typeface="DIN 2014 Bold" panose="020B0504020202020204" pitchFamily="34" charset="77"/>
              </a:rPr>
              <a:t>uppföljningsmöten</a:t>
            </a:r>
            <a:endParaRPr lang="en-US" sz="1300" b="1" spc="50" dirty="0">
              <a:latin typeface="DIN 2014 Bold" panose="020B0504020202020204" pitchFamily="34" charset="77"/>
              <a:ea typeface="DIN 2014 Bold" panose="020B0504020202020204" pitchFamily="34" charset="77"/>
            </a:endParaRPr>
          </a:p>
          <a:p>
            <a:r>
              <a:rPr lang="en-US" sz="1100" dirty="0" err="1">
                <a:latin typeface="DIN 2014" panose="020B0504020202020204" pitchFamily="34" charset="77"/>
                <a:ea typeface="DIN 2014" panose="020B0504020202020204" pitchFamily="34" charset="77"/>
              </a:rPr>
              <a:t>Familj</a:t>
            </a:r>
            <a:r>
              <a:rPr lang="en-US" sz="1100" dirty="0">
                <a:latin typeface="DIN 2014" panose="020B0504020202020204" pitchFamily="34" charset="77"/>
                <a:ea typeface="DIN 2014" panose="020B0504020202020204" pitchFamily="34" charset="77"/>
              </a:rPr>
              <a:t> och </a:t>
            </a:r>
            <a:r>
              <a:rPr lang="en-US" sz="1100" dirty="0" err="1">
                <a:latin typeface="DIN 2014" panose="020B0504020202020204" pitchFamily="34" charset="77"/>
                <a:ea typeface="DIN 2014" panose="020B0504020202020204" pitchFamily="34" charset="77"/>
              </a:rPr>
              <a:t>nätverk</a:t>
            </a:r>
            <a:r>
              <a:rPr lang="en-US" sz="1100" dirty="0">
                <a:latin typeface="DIN 2014" panose="020B0504020202020204" pitchFamily="34" charset="77"/>
                <a:ea typeface="DIN 2014" panose="020B0504020202020204" pitchFamily="34" charset="77"/>
              </a:rPr>
              <a:t> </a:t>
            </a:r>
            <a:r>
              <a:rPr lang="en-US" sz="1100" dirty="0" err="1">
                <a:latin typeface="DIN 2014" panose="020B0504020202020204" pitchFamily="34" charset="77"/>
                <a:ea typeface="DIN 2014" panose="020B0504020202020204" pitchFamily="34" charset="77"/>
              </a:rPr>
              <a:t>måste</a:t>
            </a:r>
            <a:r>
              <a:rPr lang="en-US" sz="1100" dirty="0">
                <a:latin typeface="DIN 2014" panose="020B0504020202020204" pitchFamily="34" charset="77"/>
                <a:ea typeface="DIN 2014" panose="020B0504020202020204" pitchFamily="34" charset="77"/>
              </a:rPr>
              <a:t> ha </a:t>
            </a:r>
            <a:r>
              <a:rPr lang="en-US" sz="1100" dirty="0" err="1">
                <a:latin typeface="DIN 2014" panose="020B0504020202020204" pitchFamily="34" charset="77"/>
                <a:ea typeface="DIN 2014" panose="020B0504020202020204" pitchFamily="34" charset="77"/>
              </a:rPr>
              <a:t>möjligheter</a:t>
            </a:r>
            <a:r>
              <a:rPr lang="en-US" sz="1100" dirty="0">
                <a:latin typeface="DIN 2014" panose="020B0504020202020204" pitchFamily="34" charset="77"/>
                <a:ea typeface="DIN 2014" panose="020B0504020202020204" pitchFamily="34" charset="77"/>
              </a:rPr>
              <a:t> att miss-</a:t>
            </a:r>
          </a:p>
          <a:p>
            <a:r>
              <a:rPr lang="en-US" sz="1100" dirty="0" err="1">
                <a:latin typeface="DIN 2014" panose="020B0504020202020204" pitchFamily="34" charset="77"/>
                <a:ea typeface="DIN 2014" panose="020B0504020202020204" pitchFamily="34" charset="77"/>
              </a:rPr>
              <a:t>lyckas</a:t>
            </a:r>
            <a:r>
              <a:rPr lang="en-US" sz="1100" dirty="0">
                <a:latin typeface="DIN 2014" panose="020B0504020202020204" pitchFamily="34" charset="77"/>
                <a:ea typeface="DIN 2014" panose="020B0504020202020204" pitchFamily="34" charset="77"/>
              </a:rPr>
              <a:t> </a:t>
            </a:r>
            <a:r>
              <a:rPr lang="en-US" sz="1100" dirty="0" err="1">
                <a:latin typeface="DIN 2014" panose="020B0504020202020204" pitchFamily="34" charset="77"/>
                <a:ea typeface="DIN 2014" panose="020B0504020202020204" pitchFamily="34" charset="77"/>
              </a:rPr>
              <a:t>så</a:t>
            </a:r>
            <a:r>
              <a:rPr lang="en-US" sz="1100" dirty="0">
                <a:latin typeface="DIN 2014" panose="020B0504020202020204" pitchFamily="34" charset="77"/>
                <a:ea typeface="DIN 2014" panose="020B0504020202020204" pitchFamily="34" charset="77"/>
              </a:rPr>
              <a:t> de </a:t>
            </a:r>
            <a:r>
              <a:rPr lang="en-US" sz="1100" dirty="0" err="1">
                <a:latin typeface="DIN 2014" panose="020B0504020202020204" pitchFamily="34" charset="77"/>
                <a:ea typeface="DIN 2014" panose="020B0504020202020204" pitchFamily="34" charset="77"/>
              </a:rPr>
              <a:t>kan</a:t>
            </a:r>
            <a:r>
              <a:rPr lang="en-US" sz="1100" dirty="0">
                <a:latin typeface="DIN 2014" panose="020B0504020202020204" pitchFamily="34" charset="77"/>
                <a:ea typeface="DIN 2014" panose="020B0504020202020204" pitchFamily="34" charset="77"/>
              </a:rPr>
              <a:t> visa </a:t>
            </a:r>
            <a:r>
              <a:rPr lang="en-US" sz="1100" dirty="0" err="1">
                <a:latin typeface="DIN 2014" panose="020B0504020202020204" pitchFamily="34" charset="77"/>
                <a:ea typeface="DIN 2014" panose="020B0504020202020204" pitchFamily="34" charset="77"/>
              </a:rPr>
              <a:t>upp</a:t>
            </a:r>
            <a:r>
              <a:rPr lang="en-US" sz="1100" dirty="0">
                <a:latin typeface="DIN 2014" panose="020B0504020202020204" pitchFamily="34" charset="77"/>
                <a:ea typeface="DIN 2014" panose="020B0504020202020204" pitchFamily="34" charset="77"/>
              </a:rPr>
              <a:t> </a:t>
            </a:r>
            <a:r>
              <a:rPr lang="en-US" sz="1100" dirty="0" err="1">
                <a:latin typeface="DIN 2014" panose="020B0504020202020204" pitchFamily="34" charset="77"/>
                <a:ea typeface="DIN 2014" panose="020B0504020202020204" pitchFamily="34" charset="77"/>
              </a:rPr>
              <a:t>framgång</a:t>
            </a:r>
            <a:r>
              <a:rPr lang="en-US" sz="1100" dirty="0">
                <a:latin typeface="DIN 2014" panose="020B0504020202020204" pitchFamily="34" charset="77"/>
                <a:ea typeface="DIN 2014" panose="020B0504020202020204" pitchFamily="34" charset="77"/>
              </a:rPr>
              <a:t>, </a:t>
            </a:r>
            <a:r>
              <a:rPr lang="en-US" sz="1100" dirty="0" err="1">
                <a:latin typeface="DIN 2014" panose="020B0504020202020204" pitchFamily="34" charset="77"/>
                <a:ea typeface="DIN 2014" panose="020B0504020202020204" pitchFamily="34" charset="77"/>
              </a:rPr>
              <a:t>vanligtvis</a:t>
            </a:r>
            <a:r>
              <a:rPr lang="en-US" sz="1100" dirty="0">
                <a:latin typeface="DIN 2014" panose="020B0504020202020204" pitchFamily="34" charset="77"/>
                <a:ea typeface="DIN 2014" panose="020B0504020202020204" pitchFamily="34" charset="77"/>
              </a:rPr>
              <a:t> </a:t>
            </a:r>
            <a:r>
              <a:rPr lang="en-US" sz="1100" dirty="0" err="1">
                <a:latin typeface="DIN 2014" panose="020B0504020202020204" pitchFamily="34" charset="77"/>
                <a:ea typeface="DIN 2014" panose="020B0504020202020204" pitchFamily="34" charset="77"/>
              </a:rPr>
              <a:t>genom</a:t>
            </a:r>
            <a:r>
              <a:rPr lang="en-US" sz="1100" dirty="0">
                <a:latin typeface="DIN 2014" panose="020B0504020202020204" pitchFamily="34" charset="77"/>
                <a:ea typeface="DIN 2014" panose="020B0504020202020204" pitchFamily="34" charset="77"/>
              </a:rPr>
              <a:t> </a:t>
            </a:r>
            <a:r>
              <a:rPr lang="en-US" sz="1100" dirty="0" err="1">
                <a:latin typeface="DIN 2014" panose="020B0504020202020204" pitchFamily="34" charset="77"/>
                <a:ea typeface="DIN 2014" panose="020B0504020202020204" pitchFamily="34" charset="77"/>
              </a:rPr>
              <a:t>intensifierad</a:t>
            </a:r>
            <a:r>
              <a:rPr lang="en-US" sz="1100" dirty="0">
                <a:latin typeface="DIN 2014" panose="020B0504020202020204" pitchFamily="34" charset="77"/>
                <a:ea typeface="DIN 2014" panose="020B0504020202020204" pitchFamily="34" charset="77"/>
              </a:rPr>
              <a:t> </a:t>
            </a:r>
            <a:r>
              <a:rPr lang="en-US" sz="1100" dirty="0" err="1">
                <a:latin typeface="DIN 2014" panose="020B0504020202020204" pitchFamily="34" charset="77"/>
                <a:ea typeface="DIN 2014" panose="020B0504020202020204" pitchFamily="34" charset="77"/>
              </a:rPr>
              <a:t>kontakt</a:t>
            </a:r>
            <a:r>
              <a:rPr lang="en-US" sz="1100" dirty="0">
                <a:latin typeface="DIN 2014" panose="020B0504020202020204" pitchFamily="34" charset="77"/>
                <a:ea typeface="DIN 2014" panose="020B0504020202020204" pitchFamily="34" charset="77"/>
              </a:rPr>
              <a:t>. </a:t>
            </a:r>
            <a:r>
              <a:rPr lang="en-US" sz="1100" dirty="0" err="1">
                <a:latin typeface="DIN 2014" panose="020B0504020202020204" pitchFamily="34" charset="77"/>
                <a:ea typeface="DIN 2014" panose="020B0504020202020204" pitchFamily="34" charset="77"/>
              </a:rPr>
              <a:t>Professionella</a:t>
            </a:r>
            <a:r>
              <a:rPr lang="en-US" sz="1100" dirty="0">
                <a:latin typeface="DIN 2014" panose="020B0504020202020204" pitchFamily="34" charset="77"/>
                <a:ea typeface="DIN 2014" panose="020B0504020202020204" pitchFamily="34" charset="77"/>
              </a:rPr>
              <a:t> </a:t>
            </a:r>
            <a:r>
              <a:rPr lang="en-US" sz="1100" dirty="0" err="1">
                <a:latin typeface="DIN 2014" panose="020B0504020202020204" pitchFamily="34" charset="77"/>
                <a:ea typeface="DIN 2014" panose="020B0504020202020204" pitchFamily="34" charset="77"/>
              </a:rPr>
              <a:t>behöver</a:t>
            </a:r>
            <a:r>
              <a:rPr lang="en-US" sz="1100" dirty="0">
                <a:latin typeface="DIN 2014" panose="020B0504020202020204" pitchFamily="34" charset="77"/>
                <a:ea typeface="DIN 2014" panose="020B0504020202020204" pitchFamily="34" charset="77"/>
              </a:rPr>
              <a:t> </a:t>
            </a:r>
            <a:r>
              <a:rPr lang="en-US" sz="1100" dirty="0" err="1">
                <a:latin typeface="DIN 2014" panose="020B0504020202020204" pitchFamily="34" charset="77"/>
                <a:ea typeface="DIN 2014" panose="020B0504020202020204" pitchFamily="34" charset="77"/>
              </a:rPr>
              <a:t>vara</a:t>
            </a:r>
            <a:r>
              <a:rPr lang="en-US" sz="1100" dirty="0">
                <a:latin typeface="DIN 2014" panose="020B0504020202020204" pitchFamily="34" charset="77"/>
                <a:ea typeface="DIN 2014" panose="020B0504020202020204" pitchFamily="34" charset="77"/>
              </a:rPr>
              <a:t> </a:t>
            </a:r>
            <a:r>
              <a:rPr lang="en-US" sz="1100" dirty="0" err="1">
                <a:latin typeface="DIN 2014" panose="020B0504020202020204" pitchFamily="34" charset="77"/>
                <a:ea typeface="DIN 2014" panose="020B0504020202020204" pitchFamily="34" charset="77"/>
              </a:rPr>
              <a:t>vaksamma</a:t>
            </a:r>
            <a:r>
              <a:rPr lang="en-US" sz="1100" dirty="0">
                <a:latin typeface="DIN 2014" panose="020B0504020202020204" pitchFamily="34" charset="77"/>
                <a:ea typeface="DIN 2014" panose="020B0504020202020204" pitchFamily="34" charset="77"/>
              </a:rPr>
              <a:t> </a:t>
            </a:r>
            <a:r>
              <a:rPr lang="en-US" sz="1100" dirty="0" err="1">
                <a:latin typeface="DIN 2014" panose="020B0504020202020204" pitchFamily="34" charset="77"/>
                <a:ea typeface="DIN 2014" panose="020B0504020202020204" pitchFamily="34" charset="77"/>
              </a:rPr>
              <a:t>på</a:t>
            </a:r>
            <a:r>
              <a:rPr lang="en-US" sz="1100" dirty="0">
                <a:latin typeface="DIN 2014" panose="020B0504020202020204" pitchFamily="34" charset="77"/>
                <a:ea typeface="DIN 2014" panose="020B0504020202020204" pitchFamily="34" charset="77"/>
              </a:rPr>
              <a:t> </a:t>
            </a:r>
            <a:r>
              <a:rPr lang="en-US" sz="1100" dirty="0" err="1">
                <a:latin typeface="DIN 2014" panose="020B0504020202020204" pitchFamily="34" charset="77"/>
                <a:ea typeface="DIN 2014" panose="020B0504020202020204" pitchFamily="34" charset="77"/>
              </a:rPr>
              <a:t>riskerna</a:t>
            </a:r>
            <a:r>
              <a:rPr lang="en-US" sz="1100" dirty="0">
                <a:latin typeface="DIN 2014" panose="020B0504020202020204" pitchFamily="34" charset="77"/>
                <a:ea typeface="DIN 2014" panose="020B0504020202020204" pitchFamily="34" charset="77"/>
              </a:rPr>
              <a:t> och </a:t>
            </a:r>
            <a:r>
              <a:rPr lang="en-US" sz="1100" dirty="0" err="1">
                <a:latin typeface="DIN 2014" panose="020B0504020202020204" pitchFamily="34" charset="77"/>
                <a:ea typeface="DIN 2014" panose="020B0504020202020204" pitchFamily="34" charset="77"/>
              </a:rPr>
              <a:t>hantera</a:t>
            </a:r>
            <a:r>
              <a:rPr lang="en-US" sz="1100" dirty="0">
                <a:latin typeface="DIN 2014" panose="020B0504020202020204" pitchFamily="34" charset="77"/>
                <a:ea typeface="DIN 2014" panose="020B0504020202020204" pitchFamily="34" charset="77"/>
              </a:rPr>
              <a:t> </a:t>
            </a:r>
            <a:r>
              <a:rPr lang="en-US" sz="1100" dirty="0" err="1">
                <a:latin typeface="DIN 2014" panose="020B0504020202020204" pitchFamily="34" charset="77"/>
                <a:ea typeface="DIN 2014" panose="020B0504020202020204" pitchFamily="34" charset="77"/>
              </a:rPr>
              <a:t>dessa</a:t>
            </a:r>
            <a:r>
              <a:rPr lang="en-US" sz="1100" dirty="0">
                <a:latin typeface="DIN 2014" panose="020B0504020202020204" pitchFamily="34" charset="77"/>
                <a:ea typeface="DIN 2014" panose="020B0504020202020204" pitchFamily="34" charset="77"/>
              </a:rPr>
              <a:t> </a:t>
            </a:r>
            <a:r>
              <a:rPr lang="en-US" sz="1100" dirty="0" err="1">
                <a:latin typeface="DIN 2014" panose="020B0504020202020204" pitchFamily="34" charset="77"/>
                <a:ea typeface="DIN 2014" panose="020B0504020202020204" pitchFamily="34" charset="77"/>
              </a:rPr>
              <a:t>tillsammans</a:t>
            </a:r>
            <a:r>
              <a:rPr lang="en-US" sz="1100" dirty="0">
                <a:latin typeface="DIN 2014" panose="020B0504020202020204" pitchFamily="34" charset="77"/>
                <a:ea typeface="DIN 2014" panose="020B0504020202020204" pitchFamily="34" charset="77"/>
              </a:rPr>
              <a:t> med </a:t>
            </a:r>
            <a:r>
              <a:rPr lang="en-US" sz="1100" dirty="0" err="1">
                <a:latin typeface="DIN 2014" panose="020B0504020202020204" pitchFamily="34" charset="77"/>
                <a:ea typeface="DIN 2014" panose="020B0504020202020204" pitchFamily="34" charset="77"/>
              </a:rPr>
              <a:t>familjen</a:t>
            </a:r>
            <a:r>
              <a:rPr lang="en-US" sz="1100" dirty="0">
                <a:latin typeface="DIN 2014" panose="020B0504020202020204" pitchFamily="34" charset="77"/>
                <a:ea typeface="DIN 2014" panose="020B0504020202020204" pitchFamily="34" charset="77"/>
              </a:rPr>
              <a:t>. </a:t>
            </a:r>
          </a:p>
        </p:txBody>
      </p:sp>
      <p:sp>
        <p:nvSpPr>
          <p:cNvPr id="159" name="TextBox 158">
            <a:extLst>
              <a:ext uri="{FF2B5EF4-FFF2-40B4-BE49-F238E27FC236}">
                <a16:creationId xmlns:a16="http://schemas.microsoft.com/office/drawing/2014/main" id="{77AB493F-AE32-4B31-8B01-11998E04B5D5}"/>
              </a:ext>
            </a:extLst>
          </p:cNvPr>
          <p:cNvSpPr txBox="1"/>
          <p:nvPr userDrawn="1"/>
        </p:nvSpPr>
        <p:spPr>
          <a:xfrm>
            <a:off x="3416221" y="6030445"/>
            <a:ext cx="4523988" cy="292388"/>
          </a:xfrm>
          <a:prstGeom prst="rect">
            <a:avLst/>
          </a:prstGeom>
          <a:noFill/>
        </p:spPr>
        <p:txBody>
          <a:bodyPr wrap="square" rtlCol="0">
            <a:spAutoFit/>
          </a:bodyPr>
          <a:lstStyle/>
          <a:p>
            <a:pPr marL="228600" indent="-228600">
              <a:buFont typeface="+mj-lt"/>
              <a:buAutoNum type="arabicPeriod" startAt="11"/>
            </a:pPr>
            <a:r>
              <a:rPr lang="sv-SE" sz="1300" b="1" spc="-30" dirty="0">
                <a:latin typeface="DIN 2014 Bold" panose="020B0504020202020204" pitchFamily="34" charset="77"/>
                <a:ea typeface="DIN 2014 Bold" panose="020B0504020202020204" pitchFamily="34" charset="77"/>
              </a:rPr>
              <a:t> Uppföljning som leder till framgång och ansvarstagande</a:t>
            </a:r>
            <a:endParaRPr lang="en-US" sz="1300" b="1" spc="50" dirty="0">
              <a:latin typeface="DIN 2014 Bold" panose="020B0504020202020204" pitchFamily="34" charset="77"/>
              <a:ea typeface="DIN 2014 Bold" panose="020B0504020202020204" pitchFamily="34" charset="77"/>
            </a:endParaRPr>
          </a:p>
        </p:txBody>
      </p:sp>
      <p:sp>
        <p:nvSpPr>
          <p:cNvPr id="160" name="TextBox 159">
            <a:extLst>
              <a:ext uri="{FF2B5EF4-FFF2-40B4-BE49-F238E27FC236}">
                <a16:creationId xmlns:a16="http://schemas.microsoft.com/office/drawing/2014/main" id="{C2662518-DC8C-4043-A071-93392A4412FA}"/>
              </a:ext>
            </a:extLst>
          </p:cNvPr>
          <p:cNvSpPr txBox="1"/>
          <p:nvPr userDrawn="1"/>
        </p:nvSpPr>
        <p:spPr>
          <a:xfrm>
            <a:off x="3397302" y="5772233"/>
            <a:ext cx="4457151" cy="292388"/>
          </a:xfrm>
          <a:prstGeom prst="rect">
            <a:avLst/>
          </a:prstGeom>
          <a:noFill/>
        </p:spPr>
        <p:txBody>
          <a:bodyPr wrap="square" rtlCol="0">
            <a:spAutoFit/>
          </a:bodyPr>
          <a:lstStyle/>
          <a:p>
            <a:pPr marL="228600" marR="0" lvl="0" indent="-228600" algn="l" defTabSz="914400" rtl="0" eaLnBrk="1" fontAlgn="auto" latinLnBrk="0" hangingPunct="1">
              <a:lnSpc>
                <a:spcPct val="100000"/>
              </a:lnSpc>
              <a:spcBef>
                <a:spcPts val="0"/>
              </a:spcBef>
              <a:spcAft>
                <a:spcPts val="0"/>
              </a:spcAft>
              <a:buClrTx/>
              <a:buSzTx/>
              <a:buFont typeface="+mj-lt"/>
              <a:buAutoNum type="arabicPeriod" startAt="10"/>
              <a:tabLst/>
              <a:defRPr/>
            </a:pPr>
            <a:r>
              <a:rPr lang="en-US" sz="1300" b="1" spc="50" baseline="0" dirty="0">
                <a:latin typeface="DIN 2014 Bold" panose="020B0504020202020204" pitchFamily="34" charset="77"/>
                <a:ea typeface="DIN 2014 Bold" panose="020B0504020202020204" pitchFamily="34" charset="77"/>
              </a:rPr>
              <a:t> </a:t>
            </a:r>
            <a:r>
              <a:rPr lang="sv-SE" sz="1300" b="1" spc="30" dirty="0">
                <a:latin typeface="DIN 2014 Bold" panose="020B0504020202020204" pitchFamily="34" charset="77"/>
                <a:ea typeface="DIN 2014 Bold" panose="020B0504020202020204" pitchFamily="34" charset="77"/>
              </a:rPr>
              <a:t>Involvera barnet löpande</a:t>
            </a:r>
            <a:r>
              <a:rPr lang="sv-SE" sz="1300" b="1" spc="30" baseline="0" dirty="0">
                <a:latin typeface="DIN 2014 Bold" panose="020B0504020202020204" pitchFamily="34" charset="77"/>
                <a:ea typeface="DIN 2014 Bold" panose="020B0504020202020204" pitchFamily="34" charset="77"/>
              </a:rPr>
              <a:t> </a:t>
            </a:r>
            <a:r>
              <a:rPr lang="sv-SE" sz="1300" b="1" spc="30" dirty="0">
                <a:latin typeface="DIN 2014 Bold" panose="020B0504020202020204" pitchFamily="34" charset="77"/>
                <a:ea typeface="DIN 2014 Bold" panose="020B0504020202020204" pitchFamily="34" charset="77"/>
              </a:rPr>
              <a:t>genom hela processen</a:t>
            </a:r>
          </a:p>
        </p:txBody>
      </p:sp>
      <p:sp>
        <p:nvSpPr>
          <p:cNvPr id="161" name="TextBox 160">
            <a:extLst>
              <a:ext uri="{FF2B5EF4-FFF2-40B4-BE49-F238E27FC236}">
                <a16:creationId xmlns:a16="http://schemas.microsoft.com/office/drawing/2014/main" id="{33BF5228-BAE2-43D8-B074-F5ECEBC89E8D}"/>
              </a:ext>
            </a:extLst>
          </p:cNvPr>
          <p:cNvSpPr txBox="1"/>
          <p:nvPr userDrawn="1"/>
        </p:nvSpPr>
        <p:spPr>
          <a:xfrm>
            <a:off x="8883777" y="5772995"/>
            <a:ext cx="3238229" cy="461665"/>
          </a:xfrm>
          <a:prstGeom prst="rect">
            <a:avLst/>
          </a:prstGeom>
          <a:noFill/>
        </p:spPr>
        <p:txBody>
          <a:bodyPr wrap="square" rtlCol="0">
            <a:spAutoFit/>
          </a:bodyPr>
          <a:lstStyle/>
          <a:p>
            <a:r>
              <a:rPr lang="en-US" sz="1300" b="1" spc="50" dirty="0" err="1">
                <a:latin typeface="DIN 2014 Bold" panose="020B0504020202020204" pitchFamily="34" charset="77"/>
                <a:ea typeface="DIN 2014 Bold" panose="020B0504020202020204" pitchFamily="34" charset="77"/>
              </a:rPr>
              <a:t>Säkerhetsdagbok</a:t>
            </a:r>
            <a:r>
              <a:rPr lang="en-US" sz="1300" b="1" spc="50" dirty="0">
                <a:latin typeface="DIN 2014 Bold" panose="020B0504020202020204" pitchFamily="34" charset="77"/>
                <a:ea typeface="DIN 2014 Bold" panose="020B0504020202020204" pitchFamily="34" charset="77"/>
              </a:rPr>
              <a:t>, </a:t>
            </a:r>
            <a:r>
              <a:rPr lang="en-US" sz="1300" b="1" spc="50" dirty="0" err="1">
                <a:latin typeface="DIN 2014 Bold" panose="020B0504020202020204" pitchFamily="34" charset="77"/>
                <a:ea typeface="DIN 2014 Bold" panose="020B0504020202020204" pitchFamily="34" charset="77"/>
              </a:rPr>
              <a:t>Säkerhetsföremål</a:t>
            </a:r>
            <a:endParaRPr lang="en-US" sz="1300" b="1" spc="50" dirty="0">
              <a:latin typeface="DIN 2014 Bold" panose="020B0504020202020204" pitchFamily="34" charset="77"/>
              <a:ea typeface="DIN 2014 Bold" panose="020B0504020202020204" pitchFamily="34" charset="77"/>
            </a:endParaRPr>
          </a:p>
          <a:p>
            <a:r>
              <a:rPr lang="en-US" sz="1100" dirty="0" err="1">
                <a:latin typeface="DIN 2014" panose="020B0504020202020204" pitchFamily="34" charset="77"/>
                <a:ea typeface="DIN 2014" panose="020B0504020202020204" pitchFamily="34" charset="77"/>
              </a:rPr>
              <a:t>öva</a:t>
            </a:r>
            <a:r>
              <a:rPr lang="en-US" sz="1100" dirty="0">
                <a:latin typeface="DIN 2014" panose="020B0504020202020204" pitchFamily="34" charset="77"/>
                <a:ea typeface="DIN 2014" panose="020B0504020202020204" pitchFamily="34" charset="77"/>
              </a:rPr>
              <a:t> </a:t>
            </a:r>
            <a:r>
              <a:rPr lang="en-US" sz="1100" dirty="0" err="1">
                <a:latin typeface="DIN 2014" panose="020B0504020202020204" pitchFamily="34" charset="77"/>
                <a:ea typeface="DIN 2014" panose="020B0504020202020204" pitchFamily="34" charset="77"/>
              </a:rPr>
              <a:t>praktiskt</a:t>
            </a:r>
            <a:r>
              <a:rPr lang="en-US" sz="1100" dirty="0">
                <a:latin typeface="DIN 2014" panose="020B0504020202020204" pitchFamily="34" charset="77"/>
                <a:ea typeface="DIN 2014" panose="020B0504020202020204" pitchFamily="34" charset="77"/>
              </a:rPr>
              <a:t> </a:t>
            </a:r>
            <a:r>
              <a:rPr lang="en-US" sz="1100" dirty="0" err="1">
                <a:latin typeface="DIN 2014" panose="020B0504020202020204" pitchFamily="34" charset="77"/>
                <a:ea typeface="DIN 2014" panose="020B0504020202020204" pitchFamily="34" charset="77"/>
              </a:rPr>
              <a:t>på</a:t>
            </a:r>
            <a:r>
              <a:rPr lang="en-US" sz="1100" dirty="0">
                <a:latin typeface="DIN 2014" panose="020B0504020202020204" pitchFamily="34" charset="77"/>
                <a:ea typeface="DIN 2014" panose="020B0504020202020204" pitchFamily="34" charset="77"/>
              </a:rPr>
              <a:t> </a:t>
            </a:r>
            <a:r>
              <a:rPr lang="en-US" sz="1100" dirty="0" err="1">
                <a:latin typeface="DIN 2014" panose="020B0504020202020204" pitchFamily="34" charset="77"/>
                <a:ea typeface="DIN 2014" panose="020B0504020202020204" pitchFamily="34" charset="77"/>
              </a:rPr>
              <a:t>reglerna</a:t>
            </a:r>
            <a:endParaRPr lang="en-US" sz="1100" dirty="0">
              <a:latin typeface="DIN 2014" panose="020B0504020202020204" pitchFamily="34" charset="77"/>
              <a:ea typeface="DIN 2014" panose="020B0504020202020204" pitchFamily="34" charset="77"/>
            </a:endParaRPr>
          </a:p>
        </p:txBody>
      </p:sp>
      <p:sp>
        <p:nvSpPr>
          <p:cNvPr id="162" name="TextBox 161">
            <a:extLst>
              <a:ext uri="{FF2B5EF4-FFF2-40B4-BE49-F238E27FC236}">
                <a16:creationId xmlns:a16="http://schemas.microsoft.com/office/drawing/2014/main" id="{4390DF2D-8A9C-4865-AA26-5E8466DF514D}"/>
              </a:ext>
            </a:extLst>
          </p:cNvPr>
          <p:cNvSpPr txBox="1"/>
          <p:nvPr userDrawn="1"/>
        </p:nvSpPr>
        <p:spPr>
          <a:xfrm>
            <a:off x="3412463" y="6288652"/>
            <a:ext cx="4457150" cy="292388"/>
          </a:xfrm>
          <a:prstGeom prst="rect">
            <a:avLst/>
          </a:prstGeom>
          <a:noFill/>
        </p:spPr>
        <p:txBody>
          <a:bodyPr wrap="square" rtlCol="0">
            <a:spAutoFit/>
          </a:bodyPr>
          <a:lstStyle/>
          <a:p>
            <a:pPr marL="228600" indent="-228600">
              <a:buFont typeface="+mj-lt"/>
              <a:buAutoNum type="arabicPeriod" startAt="12"/>
            </a:pPr>
            <a:r>
              <a:rPr lang="en-US" sz="1300" b="1" spc="10" dirty="0">
                <a:latin typeface="DIN 2014 Bold" panose="020B0504020202020204" pitchFamily="34" charset="77"/>
                <a:ea typeface="DIN 2014 Bold" panose="020B0504020202020204" pitchFamily="34" charset="77"/>
              </a:rPr>
              <a:t> </a:t>
            </a:r>
            <a:r>
              <a:rPr lang="en-US" sz="1300" b="1" spc="10" dirty="0" err="1">
                <a:latin typeface="DIN 2014 Bold" panose="020B0504020202020204" pitchFamily="34" charset="77"/>
                <a:ea typeface="DIN 2014 Bold" panose="020B0504020202020204" pitchFamily="34" charset="77"/>
              </a:rPr>
              <a:t>Skapa</a:t>
            </a:r>
            <a:r>
              <a:rPr lang="en-US" sz="1300" b="1" spc="10" dirty="0">
                <a:latin typeface="DIN 2014 Bold" panose="020B0504020202020204" pitchFamily="34" charset="77"/>
                <a:ea typeface="DIN 2014 Bold" panose="020B0504020202020204" pitchFamily="34" charset="77"/>
              </a:rPr>
              <a:t> den </a:t>
            </a:r>
            <a:r>
              <a:rPr lang="en-US" sz="1300" b="1" spc="10" dirty="0" err="1">
                <a:latin typeface="DIN 2014 Bold" panose="020B0504020202020204" pitchFamily="34" charset="77"/>
                <a:ea typeface="DIN 2014 Bold" panose="020B0504020202020204" pitchFamily="34" charset="77"/>
              </a:rPr>
              <a:t>slutgiltiga</a:t>
            </a:r>
            <a:r>
              <a:rPr lang="en-US" sz="1300" b="1" spc="10" dirty="0">
                <a:latin typeface="DIN 2014 Bold" panose="020B0504020202020204" pitchFamily="34" charset="77"/>
                <a:ea typeface="DIN 2014 Bold" panose="020B0504020202020204" pitchFamily="34" charset="77"/>
              </a:rPr>
              <a:t> </a:t>
            </a:r>
            <a:r>
              <a:rPr lang="en-US" sz="1300" b="1" spc="10" dirty="0" err="1">
                <a:latin typeface="DIN 2014 Bold" panose="020B0504020202020204" pitchFamily="34" charset="77"/>
                <a:ea typeface="DIN 2014 Bold" panose="020B0504020202020204" pitchFamily="34" charset="77"/>
              </a:rPr>
              <a:t>barncentrerade</a:t>
            </a:r>
            <a:r>
              <a:rPr lang="en-US" sz="1300" b="1" spc="10" baseline="0" dirty="0">
                <a:latin typeface="DIN 2014 Bold" panose="020B0504020202020204" pitchFamily="34" charset="77"/>
                <a:ea typeface="DIN 2014 Bold" panose="020B0504020202020204" pitchFamily="34" charset="77"/>
              </a:rPr>
              <a:t> </a:t>
            </a:r>
            <a:r>
              <a:rPr lang="en-US" sz="1300" b="1" spc="10" dirty="0" err="1">
                <a:latin typeface="DIN 2014 Bold" panose="020B0504020202020204" pitchFamily="34" charset="77"/>
                <a:ea typeface="DIN 2014 Bold" panose="020B0504020202020204" pitchFamily="34" charset="77"/>
              </a:rPr>
              <a:t>säkerhetsplanen</a:t>
            </a:r>
            <a:endParaRPr lang="en-US" sz="1300" b="1" spc="10" dirty="0">
              <a:latin typeface="DIN 2014 Bold" panose="020B0504020202020204" pitchFamily="34" charset="77"/>
              <a:ea typeface="DIN 2014 Bold" panose="020B0504020202020204" pitchFamily="34" charset="77"/>
            </a:endParaRPr>
          </a:p>
        </p:txBody>
      </p:sp>
      <p:sp>
        <p:nvSpPr>
          <p:cNvPr id="163" name="TextBox 162">
            <a:extLst>
              <a:ext uri="{FF2B5EF4-FFF2-40B4-BE49-F238E27FC236}">
                <a16:creationId xmlns:a16="http://schemas.microsoft.com/office/drawing/2014/main" id="{D535D628-791B-4B24-A089-A8B9E0F48C41}"/>
              </a:ext>
            </a:extLst>
          </p:cNvPr>
          <p:cNvSpPr txBox="1"/>
          <p:nvPr userDrawn="1"/>
        </p:nvSpPr>
        <p:spPr>
          <a:xfrm>
            <a:off x="8883775" y="6288819"/>
            <a:ext cx="3238230" cy="292388"/>
          </a:xfrm>
          <a:prstGeom prst="rect">
            <a:avLst/>
          </a:prstGeom>
          <a:noFill/>
        </p:spPr>
        <p:txBody>
          <a:bodyPr wrap="square" rtlCol="0">
            <a:spAutoFit/>
          </a:bodyPr>
          <a:lstStyle/>
          <a:p>
            <a:r>
              <a:rPr lang="en-US" sz="1300" b="1" spc="50" dirty="0">
                <a:latin typeface="DIN 2014 Bold" panose="020B0504020202020204" pitchFamily="34" charset="77"/>
                <a:ea typeface="DIN 2014 Bold" panose="020B0504020202020204" pitchFamily="34" charset="77"/>
              </a:rPr>
              <a:t>En </a:t>
            </a:r>
            <a:r>
              <a:rPr lang="en-US" sz="1300" b="1" spc="50" dirty="0" err="1">
                <a:latin typeface="DIN 2014 Bold" panose="020B0504020202020204" pitchFamily="34" charset="77"/>
                <a:ea typeface="DIN 2014 Bold" panose="020B0504020202020204" pitchFamily="34" charset="77"/>
              </a:rPr>
              <a:t>barnfokuserad</a:t>
            </a:r>
            <a:r>
              <a:rPr lang="en-US" sz="1300" b="1" spc="50" dirty="0">
                <a:latin typeface="DIN 2014 Bold" panose="020B0504020202020204" pitchFamily="34" charset="77"/>
                <a:ea typeface="DIN 2014 Bold" panose="020B0504020202020204" pitchFamily="34" charset="77"/>
              </a:rPr>
              <a:t> </a:t>
            </a:r>
            <a:r>
              <a:rPr lang="en-US" sz="1300" b="1" spc="50" dirty="0" err="1">
                <a:latin typeface="DIN 2014 Bold" panose="020B0504020202020204" pitchFamily="34" charset="77"/>
                <a:ea typeface="DIN 2014 Bold" panose="020B0504020202020204" pitchFamily="34" charset="77"/>
              </a:rPr>
              <a:t>säkerhetsplan</a:t>
            </a:r>
            <a:endParaRPr lang="en-US" sz="1300" b="1" spc="50" dirty="0">
              <a:latin typeface="DIN 2014 Bold" panose="020B0504020202020204" pitchFamily="34" charset="77"/>
              <a:ea typeface="DIN 2014 Bold" panose="020B0504020202020204" pitchFamily="34" charset="77"/>
            </a:endParaRPr>
          </a:p>
        </p:txBody>
      </p:sp>
      <p:sp>
        <p:nvSpPr>
          <p:cNvPr id="164" name="Rectangle 163">
            <a:extLst>
              <a:ext uri="{FF2B5EF4-FFF2-40B4-BE49-F238E27FC236}">
                <a16:creationId xmlns:a16="http://schemas.microsoft.com/office/drawing/2014/main" id="{C8C82751-5C47-44BA-819D-8818C715CFD8}"/>
              </a:ext>
            </a:extLst>
          </p:cNvPr>
          <p:cNvSpPr/>
          <p:nvPr userDrawn="1"/>
        </p:nvSpPr>
        <p:spPr>
          <a:xfrm>
            <a:off x="0" y="0"/>
            <a:ext cx="12192000" cy="476967"/>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numCol="1" rtlCol="0" anchor="ctr"/>
          <a:lstStyle/>
          <a:p>
            <a:pPr algn="ctr"/>
            <a:endParaRPr lang="en-US" dirty="0"/>
          </a:p>
        </p:txBody>
      </p:sp>
      <p:sp>
        <p:nvSpPr>
          <p:cNvPr id="165" name="Rectangle 164">
            <a:extLst>
              <a:ext uri="{FF2B5EF4-FFF2-40B4-BE49-F238E27FC236}">
                <a16:creationId xmlns:a16="http://schemas.microsoft.com/office/drawing/2014/main" id="{14BF9D05-E15C-4C7E-A6B0-6706536C5DB3}"/>
              </a:ext>
            </a:extLst>
          </p:cNvPr>
          <p:cNvSpPr/>
          <p:nvPr userDrawn="1"/>
        </p:nvSpPr>
        <p:spPr>
          <a:xfrm>
            <a:off x="0" y="477305"/>
            <a:ext cx="12192000" cy="470263"/>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6" name="TextBox 165">
            <a:extLst>
              <a:ext uri="{FF2B5EF4-FFF2-40B4-BE49-F238E27FC236}">
                <a16:creationId xmlns:a16="http://schemas.microsoft.com/office/drawing/2014/main" id="{B8C6F6A0-8FD7-48E8-91CE-F1D08E69B0EF}"/>
              </a:ext>
            </a:extLst>
          </p:cNvPr>
          <p:cNvSpPr txBox="1"/>
          <p:nvPr userDrawn="1"/>
        </p:nvSpPr>
        <p:spPr>
          <a:xfrm>
            <a:off x="1192842" y="39580"/>
            <a:ext cx="9806316" cy="461665"/>
          </a:xfrm>
          <a:prstGeom prst="rect">
            <a:avLst/>
          </a:prstGeom>
          <a:noFill/>
        </p:spPr>
        <p:txBody>
          <a:bodyPr wrap="square" rtlCol="0">
            <a:spAutoFit/>
          </a:bodyPr>
          <a:lstStyle/>
          <a:p>
            <a:pPr algn="ctr"/>
            <a:r>
              <a:rPr lang="en-US" sz="2400" b="1" dirty="0">
                <a:solidFill>
                  <a:schemeClr val="bg1"/>
                </a:solidFill>
                <a:latin typeface="DIN 2014 Bold" panose="020B0504020202020204"/>
                <a:ea typeface="DIN 2014 Bold" panose="020B0504020202020204" pitchFamily="34" charset="77"/>
              </a:rPr>
              <a:t>SÄKERHETSPLANERINGENS N</a:t>
            </a:r>
            <a:r>
              <a:rPr lang="en-AU" sz="2400" b="1" dirty="0">
                <a:solidFill>
                  <a:schemeClr val="bg1"/>
                </a:solidFill>
                <a:latin typeface="DIN 2014 Bold" panose="020B0504020202020204"/>
              </a:rPr>
              <a:t>Ö</a:t>
            </a:r>
            <a:r>
              <a:rPr lang="en-US" sz="2400" b="1" dirty="0">
                <a:solidFill>
                  <a:schemeClr val="bg1"/>
                </a:solidFill>
                <a:latin typeface="DIN 2014 Bold" panose="020B0504020202020204"/>
                <a:ea typeface="DIN 2014 Bold" panose="020B0504020202020204" pitchFamily="34" charset="77"/>
              </a:rPr>
              <a:t>DV</a:t>
            </a:r>
            <a:r>
              <a:rPr lang="en-AU" sz="2400" b="1" dirty="0">
                <a:solidFill>
                  <a:schemeClr val="bg1"/>
                </a:solidFill>
                <a:latin typeface="DIN 2014 Bold" panose="020B0504020202020204"/>
              </a:rPr>
              <a:t>Ä</a:t>
            </a:r>
            <a:r>
              <a:rPr lang="en-US" sz="2400" b="1" dirty="0">
                <a:solidFill>
                  <a:schemeClr val="bg1"/>
                </a:solidFill>
                <a:latin typeface="DIN 2014 Bold" panose="020B0504020202020204"/>
                <a:ea typeface="DIN 2014 Bold" panose="020B0504020202020204" pitchFamily="34" charset="77"/>
              </a:rPr>
              <a:t>NDIGA STEG</a:t>
            </a:r>
          </a:p>
        </p:txBody>
      </p:sp>
      <p:sp>
        <p:nvSpPr>
          <p:cNvPr id="167" name="TextBox 166">
            <a:extLst>
              <a:ext uri="{FF2B5EF4-FFF2-40B4-BE49-F238E27FC236}">
                <a16:creationId xmlns:a16="http://schemas.microsoft.com/office/drawing/2014/main" id="{A0044C44-DE73-4B3F-85DE-8AA4B7B82641}"/>
              </a:ext>
            </a:extLst>
          </p:cNvPr>
          <p:cNvSpPr txBox="1"/>
          <p:nvPr userDrawn="1"/>
        </p:nvSpPr>
        <p:spPr>
          <a:xfrm>
            <a:off x="937535" y="575568"/>
            <a:ext cx="1454184" cy="338554"/>
          </a:xfrm>
          <a:prstGeom prst="rect">
            <a:avLst/>
          </a:prstGeom>
          <a:noFill/>
        </p:spPr>
        <p:txBody>
          <a:bodyPr wrap="square" rtlCol="0">
            <a:spAutoFit/>
          </a:bodyPr>
          <a:lstStyle/>
          <a:p>
            <a:pPr algn="ctr"/>
            <a:r>
              <a:rPr lang="en-US" sz="1600" b="1" dirty="0">
                <a:latin typeface="DIN 2014 Bold" panose="020B0504020202020204" pitchFamily="34" charset="77"/>
                <a:ea typeface="DIN 2014 Bold" panose="020B0504020202020204" pitchFamily="34" charset="77"/>
              </a:rPr>
              <a:t>VAD</a:t>
            </a:r>
          </a:p>
        </p:txBody>
      </p:sp>
      <p:sp>
        <p:nvSpPr>
          <p:cNvPr id="168" name="TextBox 167">
            <a:extLst>
              <a:ext uri="{FF2B5EF4-FFF2-40B4-BE49-F238E27FC236}">
                <a16:creationId xmlns:a16="http://schemas.microsoft.com/office/drawing/2014/main" id="{708332D8-9C2E-467B-B465-4BF2789158FE}"/>
              </a:ext>
            </a:extLst>
          </p:cNvPr>
          <p:cNvSpPr txBox="1"/>
          <p:nvPr userDrawn="1"/>
        </p:nvSpPr>
        <p:spPr>
          <a:xfrm>
            <a:off x="5381923" y="458660"/>
            <a:ext cx="1454184" cy="507831"/>
          </a:xfrm>
          <a:prstGeom prst="rect">
            <a:avLst/>
          </a:prstGeom>
          <a:noFill/>
        </p:spPr>
        <p:txBody>
          <a:bodyPr wrap="square" rtlCol="0">
            <a:spAutoFit/>
          </a:bodyPr>
          <a:lstStyle/>
          <a:p>
            <a:pPr algn="ctr"/>
            <a:r>
              <a:rPr lang="en-US" sz="1600" b="1" dirty="0">
                <a:latin typeface="DIN 2014 Bold" panose="020B0504020202020204" pitchFamily="34" charset="77"/>
                <a:ea typeface="DIN 2014 Bold" panose="020B0504020202020204" pitchFamily="34" charset="77"/>
              </a:rPr>
              <a:t>HUR</a:t>
            </a:r>
          </a:p>
          <a:p>
            <a:pPr algn="ctr"/>
            <a:r>
              <a:rPr lang="en-US" sz="1100" dirty="0">
                <a:latin typeface="DIN 2014" panose="020B0504020202020204" pitchFamily="34" charset="77"/>
                <a:ea typeface="DIN 2014" panose="020B0504020202020204" pitchFamily="34" charset="77"/>
              </a:rPr>
              <a:t>(STEG)</a:t>
            </a:r>
          </a:p>
        </p:txBody>
      </p:sp>
      <p:sp>
        <p:nvSpPr>
          <p:cNvPr id="169" name="TextBox 168">
            <a:extLst>
              <a:ext uri="{FF2B5EF4-FFF2-40B4-BE49-F238E27FC236}">
                <a16:creationId xmlns:a16="http://schemas.microsoft.com/office/drawing/2014/main" id="{AF4D33FD-B54C-4ABF-9B50-21194DF3FF38}"/>
              </a:ext>
            </a:extLst>
          </p:cNvPr>
          <p:cNvSpPr txBox="1"/>
          <p:nvPr userDrawn="1"/>
        </p:nvSpPr>
        <p:spPr>
          <a:xfrm>
            <a:off x="9802235" y="448835"/>
            <a:ext cx="1454184" cy="507831"/>
          </a:xfrm>
          <a:prstGeom prst="rect">
            <a:avLst/>
          </a:prstGeom>
          <a:noFill/>
        </p:spPr>
        <p:txBody>
          <a:bodyPr wrap="square" rtlCol="0">
            <a:spAutoFit/>
          </a:bodyPr>
          <a:lstStyle/>
          <a:p>
            <a:pPr algn="ctr"/>
            <a:r>
              <a:rPr lang="en-US" sz="1600" b="1" dirty="0">
                <a:latin typeface="DIN 2014 Bold" panose="020B0504020202020204" pitchFamily="34" charset="77"/>
                <a:ea typeface="DIN 2014 Bold" panose="020B0504020202020204" pitchFamily="34" charset="77"/>
              </a:rPr>
              <a:t>VERKTYG</a:t>
            </a:r>
          </a:p>
          <a:p>
            <a:pPr algn="ctr"/>
            <a:r>
              <a:rPr lang="en-US" sz="1100" dirty="0">
                <a:latin typeface="DIN 2014" panose="020B0504020202020204" pitchFamily="34" charset="77"/>
                <a:ea typeface="DIN 2014" panose="020B0504020202020204" pitchFamily="34" charset="77"/>
              </a:rPr>
              <a:t>(METODER)</a:t>
            </a:r>
          </a:p>
        </p:txBody>
      </p:sp>
      <p:sp>
        <p:nvSpPr>
          <p:cNvPr id="170" name="TextBox 169">
            <a:extLst>
              <a:ext uri="{FF2B5EF4-FFF2-40B4-BE49-F238E27FC236}">
                <a16:creationId xmlns:a16="http://schemas.microsoft.com/office/drawing/2014/main" id="{938C53DF-F7D9-49CE-AD84-36BC2E56EB0C}"/>
              </a:ext>
            </a:extLst>
          </p:cNvPr>
          <p:cNvSpPr txBox="1"/>
          <p:nvPr userDrawn="1"/>
        </p:nvSpPr>
        <p:spPr>
          <a:xfrm>
            <a:off x="176851" y="1097295"/>
            <a:ext cx="3045158" cy="800219"/>
          </a:xfrm>
          <a:prstGeom prst="rect">
            <a:avLst/>
          </a:prstGeom>
          <a:noFill/>
        </p:spPr>
        <p:txBody>
          <a:bodyPr wrap="square" rtlCol="0">
            <a:spAutoFit/>
          </a:bodyPr>
          <a:lstStyle/>
          <a:p>
            <a:pPr algn="ctr"/>
            <a:r>
              <a:rPr lang="en-US" sz="1300" b="1" dirty="0">
                <a:latin typeface="DIN 2014 Bold" panose="020B0504020202020204" pitchFamily="34" charset="77"/>
                <a:ea typeface="DIN 2014 Bold" panose="020B0504020202020204" pitchFamily="34" charset="77"/>
              </a:rPr>
              <a:t>FRAMTIDA RISK</a:t>
            </a:r>
          </a:p>
          <a:p>
            <a:pPr algn="ctr"/>
            <a:r>
              <a:rPr lang="sv-SE" sz="1100" b="1" dirty="0">
                <a:latin typeface="DIN 2014 Bold" panose="020B0504020202020204" pitchFamily="34" charset="77"/>
                <a:ea typeface="DIN 2014 Bold" panose="020B0504020202020204" pitchFamily="34" charset="77"/>
              </a:rPr>
              <a:t>Vad </a:t>
            </a:r>
            <a:r>
              <a:rPr lang="sv-SE" sz="1100" dirty="0">
                <a:latin typeface="DIN 2014" panose="020B0504020202020204" pitchFamily="34" charset="77"/>
                <a:ea typeface="DIN 2014" panose="020B0504020202020204" pitchFamily="34" charset="77"/>
              </a:rPr>
              <a:t>socialtjänsten är orolig ska hända </a:t>
            </a:r>
          </a:p>
          <a:p>
            <a:pPr algn="ctr"/>
            <a:r>
              <a:rPr lang="sv-SE" sz="1100" dirty="0">
                <a:latin typeface="DIN 2014" panose="020B0504020202020204" pitchFamily="34" charset="77"/>
                <a:ea typeface="DIN 2014" panose="020B0504020202020204" pitchFamily="34" charset="77"/>
              </a:rPr>
              <a:t>barnet om ingenting förändras </a:t>
            </a:r>
          </a:p>
          <a:p>
            <a:pPr algn="ctr"/>
            <a:r>
              <a:rPr lang="sv-SE" sz="1100" dirty="0">
                <a:latin typeface="DIN 2014" panose="020B0504020202020204" pitchFamily="34" charset="77"/>
                <a:ea typeface="DIN 2014" panose="020B0504020202020204" pitchFamily="34" charset="77"/>
              </a:rPr>
              <a:t>(problemet som måste lösas)</a:t>
            </a:r>
          </a:p>
        </p:txBody>
      </p:sp>
      <p:sp>
        <p:nvSpPr>
          <p:cNvPr id="171" name="TextBox 170">
            <a:extLst>
              <a:ext uri="{FF2B5EF4-FFF2-40B4-BE49-F238E27FC236}">
                <a16:creationId xmlns:a16="http://schemas.microsoft.com/office/drawing/2014/main" id="{796678F5-0190-456D-B8BF-36BAAF5E6E41}"/>
              </a:ext>
            </a:extLst>
          </p:cNvPr>
          <p:cNvSpPr txBox="1"/>
          <p:nvPr userDrawn="1"/>
        </p:nvSpPr>
        <p:spPr>
          <a:xfrm>
            <a:off x="195807" y="5844504"/>
            <a:ext cx="3026202" cy="800219"/>
          </a:xfrm>
          <a:prstGeom prst="rect">
            <a:avLst/>
          </a:prstGeom>
          <a:noFill/>
        </p:spPr>
        <p:txBody>
          <a:bodyPr wrap="square" rtlCol="0">
            <a:spAutoFit/>
          </a:bodyPr>
          <a:lstStyle/>
          <a:p>
            <a:pPr algn="ctr"/>
            <a:r>
              <a:rPr lang="en-US" sz="1300" b="1" dirty="0">
                <a:latin typeface="DIN 2014 Bold" panose="020B0504020202020204" pitchFamily="34" charset="77"/>
                <a:ea typeface="DIN 2014 Bold" panose="020B0504020202020204" pitchFamily="34" charset="77"/>
              </a:rPr>
              <a:t>SÄKERHETSMÅL</a:t>
            </a:r>
          </a:p>
          <a:p>
            <a:pPr marL="0" marR="0" lvl="0" indent="0" algn="ctr" defTabSz="914400" rtl="0" eaLnBrk="1" fontAlgn="auto" latinLnBrk="0" hangingPunct="1">
              <a:lnSpc>
                <a:spcPct val="100000"/>
              </a:lnSpc>
              <a:spcBef>
                <a:spcPts val="0"/>
              </a:spcBef>
              <a:spcAft>
                <a:spcPts val="0"/>
              </a:spcAft>
              <a:buClrTx/>
              <a:buSzTx/>
              <a:buFontTx/>
              <a:buNone/>
              <a:tabLst/>
              <a:defRPr/>
            </a:pPr>
            <a:r>
              <a:rPr lang="sv-SE" sz="1100" b="1" dirty="0">
                <a:latin typeface="DIN 2014 Bold" panose="020B0504020202020204" pitchFamily="34" charset="77"/>
                <a:ea typeface="DIN 2014 Bold" panose="020B0504020202020204" pitchFamily="34" charset="77"/>
              </a:rPr>
              <a:t>Vad</a:t>
            </a:r>
            <a:r>
              <a:rPr lang="sv-SE" sz="1100" dirty="0">
                <a:latin typeface="DIN 2014" panose="020B0504020202020204" pitchFamily="34" charset="77"/>
                <a:ea typeface="DIN 2014" panose="020B0504020202020204" pitchFamily="34" charset="77"/>
              </a:rPr>
              <a:t> socialtjänsten behöver se för att vara säker på att barnet är så tryggt och säkert att ärendet kan avslutas helt (inte insatser)</a:t>
            </a:r>
            <a:r>
              <a:rPr lang="en-US" sz="1100" dirty="0">
                <a:latin typeface="DIN 2014" panose="020B0504020202020204" pitchFamily="34" charset="77"/>
                <a:ea typeface="DIN 2014" panose="020B0504020202020204" pitchFamily="34" charset="77"/>
              </a:rPr>
              <a:t>  </a:t>
            </a:r>
          </a:p>
        </p:txBody>
      </p:sp>
      <p:sp>
        <p:nvSpPr>
          <p:cNvPr id="172" name="TextBox 171">
            <a:extLst>
              <a:ext uri="{FF2B5EF4-FFF2-40B4-BE49-F238E27FC236}">
                <a16:creationId xmlns:a16="http://schemas.microsoft.com/office/drawing/2014/main" id="{295D9E40-5685-4E79-9D0E-60D32F2858EA}"/>
              </a:ext>
            </a:extLst>
          </p:cNvPr>
          <p:cNvSpPr txBox="1"/>
          <p:nvPr userDrawn="1"/>
        </p:nvSpPr>
        <p:spPr>
          <a:xfrm>
            <a:off x="3454614" y="1293889"/>
            <a:ext cx="4336141" cy="292388"/>
          </a:xfrm>
          <a:prstGeom prst="rect">
            <a:avLst/>
          </a:prstGeom>
          <a:noFill/>
        </p:spPr>
        <p:txBody>
          <a:bodyPr wrap="square" rtlCol="0">
            <a:spAutoFit/>
          </a:bodyPr>
          <a:lstStyle/>
          <a:p>
            <a:pPr marL="228600" indent="-228600">
              <a:buFont typeface="+mj-lt"/>
              <a:buAutoNum type="arabicPeriod"/>
            </a:pPr>
            <a:r>
              <a:rPr lang="en-US" sz="1300" b="1" spc="50" dirty="0" err="1">
                <a:latin typeface="DIN 2014 Bold" panose="020B0504020202020204" pitchFamily="34" charset="77"/>
                <a:ea typeface="DIN 2014 Bold" panose="020B0504020202020204" pitchFamily="34" charset="77"/>
              </a:rPr>
              <a:t>Förbered</a:t>
            </a:r>
            <a:r>
              <a:rPr lang="en-US" sz="1300" b="1" spc="50" dirty="0">
                <a:latin typeface="DIN 2014 Bold" panose="020B0504020202020204" pitchFamily="34" charset="77"/>
                <a:ea typeface="DIN 2014 Bold" panose="020B0504020202020204" pitchFamily="34" charset="77"/>
              </a:rPr>
              <a:t> </a:t>
            </a:r>
            <a:r>
              <a:rPr lang="en-US" sz="1300" b="1" spc="50" dirty="0" err="1">
                <a:latin typeface="DIN 2014 Bold" panose="020B0504020202020204" pitchFamily="34" charset="77"/>
                <a:ea typeface="DIN 2014 Bold" panose="020B0504020202020204" pitchFamily="34" charset="77"/>
              </a:rPr>
              <a:t>och</a:t>
            </a:r>
            <a:r>
              <a:rPr lang="en-US" sz="1300" b="1" spc="50" dirty="0">
                <a:latin typeface="DIN 2014 Bold" panose="020B0504020202020204" pitchFamily="34" charset="77"/>
                <a:ea typeface="DIN 2014 Bold" panose="020B0504020202020204" pitchFamily="34" charset="77"/>
              </a:rPr>
              <a:t> </a:t>
            </a:r>
            <a:r>
              <a:rPr lang="en-US" sz="1300" b="1" spc="50" dirty="0" err="1">
                <a:latin typeface="DIN 2014 Bold" panose="020B0504020202020204" pitchFamily="34" charset="77"/>
                <a:ea typeface="DIN 2014 Bold" panose="020B0504020202020204" pitchFamily="34" charset="77"/>
              </a:rPr>
              <a:t>förankra</a:t>
            </a:r>
            <a:r>
              <a:rPr lang="en-US" sz="1300" b="1" spc="50" dirty="0">
                <a:latin typeface="DIN 2014 Bold" panose="020B0504020202020204" pitchFamily="34" charset="77"/>
                <a:ea typeface="DIN 2014 Bold" panose="020B0504020202020204" pitchFamily="34" charset="77"/>
              </a:rPr>
              <a:t> med </a:t>
            </a:r>
            <a:r>
              <a:rPr lang="en-US" sz="1300" b="1" spc="50" dirty="0" err="1">
                <a:latin typeface="DIN 2014 Bold" panose="020B0504020202020204" pitchFamily="34" charset="77"/>
                <a:ea typeface="DIN 2014 Bold" panose="020B0504020202020204" pitchFamily="34" charset="77"/>
              </a:rPr>
              <a:t>andra</a:t>
            </a:r>
            <a:r>
              <a:rPr lang="en-US" sz="1300" b="1" spc="50" dirty="0">
                <a:latin typeface="DIN 2014 Bold" panose="020B0504020202020204" pitchFamily="34" charset="77"/>
                <a:ea typeface="DIN 2014 Bold" panose="020B0504020202020204" pitchFamily="34" charset="77"/>
              </a:rPr>
              <a:t> </a:t>
            </a:r>
            <a:r>
              <a:rPr lang="en-US" sz="1300" b="1" spc="50" dirty="0" err="1">
                <a:latin typeface="DIN 2014 Bold" panose="020B0504020202020204" pitchFamily="34" charset="77"/>
                <a:ea typeface="DIN 2014 Bold" panose="020B0504020202020204" pitchFamily="34" charset="77"/>
              </a:rPr>
              <a:t>professionella</a:t>
            </a:r>
            <a:endParaRPr lang="en-US" sz="1300" b="1" spc="50" dirty="0">
              <a:latin typeface="DIN 2014 Bold" panose="020B0504020202020204" pitchFamily="34" charset="77"/>
              <a:ea typeface="DIN 2014 Bold" panose="020B0504020202020204" pitchFamily="34" charset="77"/>
            </a:endParaRPr>
          </a:p>
        </p:txBody>
      </p:sp>
      <p:pic>
        <p:nvPicPr>
          <p:cNvPr id="173" name="Picture 172">
            <a:extLst>
              <a:ext uri="{FF2B5EF4-FFF2-40B4-BE49-F238E27FC236}">
                <a16:creationId xmlns:a16="http://schemas.microsoft.com/office/drawing/2014/main" id="{D6281CF6-0076-4282-A76F-7139D4AC2159}"/>
              </a:ext>
            </a:extLst>
          </p:cNvPr>
          <p:cNvPicPr>
            <a:picLocks noChangeAspect="1"/>
          </p:cNvPicPr>
          <p:nvPr userDrawn="1"/>
        </p:nvPicPr>
        <p:blipFill>
          <a:blip r:embed="rId7"/>
          <a:stretch>
            <a:fillRect/>
          </a:stretch>
        </p:blipFill>
        <p:spPr>
          <a:xfrm>
            <a:off x="8153121" y="4015521"/>
            <a:ext cx="450102" cy="879270"/>
          </a:xfrm>
          <a:prstGeom prst="rect">
            <a:avLst/>
          </a:prstGeom>
        </p:spPr>
      </p:pic>
      <p:cxnSp>
        <p:nvCxnSpPr>
          <p:cNvPr id="174" name="Straight Connector 173">
            <a:extLst>
              <a:ext uri="{FF2B5EF4-FFF2-40B4-BE49-F238E27FC236}">
                <a16:creationId xmlns:a16="http://schemas.microsoft.com/office/drawing/2014/main" id="{6422BDE7-6446-4011-83CE-E078565AC053}"/>
              </a:ext>
            </a:extLst>
          </p:cNvPr>
          <p:cNvCxnSpPr>
            <a:cxnSpLocks/>
          </p:cNvCxnSpPr>
          <p:nvPr userDrawn="1"/>
        </p:nvCxnSpPr>
        <p:spPr>
          <a:xfrm>
            <a:off x="3393512" y="947568"/>
            <a:ext cx="0" cy="5910432"/>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175" name="Straight Connector 174">
            <a:extLst>
              <a:ext uri="{FF2B5EF4-FFF2-40B4-BE49-F238E27FC236}">
                <a16:creationId xmlns:a16="http://schemas.microsoft.com/office/drawing/2014/main" id="{351B7949-2555-4EED-A187-8B38F8D6CF5C}"/>
              </a:ext>
            </a:extLst>
          </p:cNvPr>
          <p:cNvCxnSpPr>
            <a:cxnSpLocks/>
          </p:cNvCxnSpPr>
          <p:nvPr userDrawn="1"/>
        </p:nvCxnSpPr>
        <p:spPr>
          <a:xfrm>
            <a:off x="8796497" y="928762"/>
            <a:ext cx="0" cy="5910432"/>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176" name="TextBox 175">
            <a:extLst>
              <a:ext uri="{FF2B5EF4-FFF2-40B4-BE49-F238E27FC236}">
                <a16:creationId xmlns:a16="http://schemas.microsoft.com/office/drawing/2014/main" id="{D739F8AD-615A-4E8B-B9F5-DC4D7853C3F4}"/>
              </a:ext>
            </a:extLst>
          </p:cNvPr>
          <p:cNvSpPr txBox="1"/>
          <p:nvPr userDrawn="1"/>
        </p:nvSpPr>
        <p:spPr>
          <a:xfrm>
            <a:off x="8883775" y="2867259"/>
            <a:ext cx="3308226" cy="492443"/>
          </a:xfrm>
          <a:prstGeom prst="rect">
            <a:avLst/>
          </a:prstGeom>
          <a:noFill/>
        </p:spPr>
        <p:txBody>
          <a:bodyPr wrap="square" rtlCol="0">
            <a:spAutoFit/>
          </a:bodyPr>
          <a:lstStyle/>
          <a:p>
            <a:r>
              <a:rPr lang="sv-SE" sz="1300" b="1" spc="50" dirty="0" err="1">
                <a:latin typeface="DIN 2014 Bold" panose="020B0504020202020204" pitchFamily="34" charset="77"/>
                <a:ea typeface="DIN 2014 Bold" panose="020B0504020202020204" pitchFamily="34" charset="77"/>
              </a:rPr>
              <a:t>Signs</a:t>
            </a:r>
            <a:r>
              <a:rPr lang="sv-SE" sz="1300" b="1" spc="50" dirty="0">
                <a:latin typeface="DIN 2014 Bold" panose="020B0504020202020204" pitchFamily="34" charset="77"/>
                <a:ea typeface="DIN 2014 Bold" panose="020B0504020202020204" pitchFamily="34" charset="77"/>
              </a:rPr>
              <a:t> </a:t>
            </a:r>
            <a:r>
              <a:rPr lang="sv-SE" sz="1300" b="1" spc="50" dirty="0" err="1">
                <a:latin typeface="DIN 2014 Bold" panose="020B0504020202020204" pitchFamily="34" charset="77"/>
                <a:ea typeface="DIN 2014 Bold" panose="020B0504020202020204" pitchFamily="34" charset="77"/>
              </a:rPr>
              <a:t>of</a:t>
            </a:r>
            <a:r>
              <a:rPr lang="sv-SE" sz="1300" b="1" spc="50" dirty="0">
                <a:latin typeface="DIN 2014 Bold" panose="020B0504020202020204" pitchFamily="34" charset="77"/>
                <a:ea typeface="DIN 2014 Bold" panose="020B0504020202020204" pitchFamily="34" charset="77"/>
              </a:rPr>
              <a:t> </a:t>
            </a:r>
            <a:r>
              <a:rPr lang="sv-SE" sz="1300" b="1" spc="50" dirty="0" err="1">
                <a:latin typeface="DIN 2014 Bold" panose="020B0504020202020204" pitchFamily="34" charset="77"/>
                <a:ea typeface="DIN 2014 Bold" panose="020B0504020202020204" pitchFamily="34" charset="77"/>
              </a:rPr>
              <a:t>Safety</a:t>
            </a:r>
            <a:r>
              <a:rPr lang="sv-SE" sz="1300" b="1" spc="50" dirty="0">
                <a:latin typeface="DIN 2014 Bold" panose="020B0504020202020204" pitchFamily="34" charset="77"/>
                <a:ea typeface="DIN 2014 Bold" panose="020B0504020202020204" pitchFamily="34" charset="77"/>
              </a:rPr>
              <a:t> Arbetsplan och</a:t>
            </a:r>
          </a:p>
          <a:p>
            <a:r>
              <a:rPr lang="sv-SE" sz="1300" b="1" spc="50" dirty="0">
                <a:latin typeface="DIN 2014 Bold" panose="020B0504020202020204" pitchFamily="34" charset="77"/>
                <a:ea typeface="DIN 2014 Bold" panose="020B0504020202020204" pitchFamily="34" charset="77"/>
              </a:rPr>
              <a:t>tidsplan</a:t>
            </a:r>
          </a:p>
        </p:txBody>
      </p:sp>
      <p:sp>
        <p:nvSpPr>
          <p:cNvPr id="177" name="TextBox 176">
            <a:extLst>
              <a:ext uri="{FF2B5EF4-FFF2-40B4-BE49-F238E27FC236}">
                <a16:creationId xmlns:a16="http://schemas.microsoft.com/office/drawing/2014/main" id="{130D5A37-F882-4E48-9DD6-5A5C560463EE}"/>
              </a:ext>
            </a:extLst>
          </p:cNvPr>
          <p:cNvSpPr txBox="1"/>
          <p:nvPr userDrawn="1"/>
        </p:nvSpPr>
        <p:spPr>
          <a:xfrm>
            <a:off x="-307928" y="6659374"/>
            <a:ext cx="4023360" cy="215444"/>
          </a:xfrm>
          <a:prstGeom prst="rect">
            <a:avLst/>
          </a:prstGeom>
          <a:noFill/>
        </p:spPr>
        <p:txBody>
          <a:bodyPr wrap="square" rtlCol="0">
            <a:spAutoFit/>
          </a:bodyPr>
          <a:lstStyle/>
          <a:p>
            <a:pPr algn="ctr"/>
            <a:r>
              <a:rPr lang="en-US" sz="800" dirty="0">
                <a:latin typeface="DIN 2014 Narrow Light" panose="020B0406020202020204" pitchFamily="34" charset="77"/>
                <a:ea typeface="DIN 2014 Narrow Light" panose="020B0406020202020204" pitchFamily="34" charset="77"/>
              </a:rPr>
              <a:t>© 2020 Elia International Ltd</a:t>
            </a:r>
          </a:p>
        </p:txBody>
      </p:sp>
      <p:pic>
        <p:nvPicPr>
          <p:cNvPr id="3" name="Picture 2">
            <a:extLst>
              <a:ext uri="{FF2B5EF4-FFF2-40B4-BE49-F238E27FC236}">
                <a16:creationId xmlns:a16="http://schemas.microsoft.com/office/drawing/2014/main" id="{1980B637-CCDC-0945-A30D-AB992ED2CCBC}"/>
              </a:ext>
            </a:extLst>
          </p:cNvPr>
          <p:cNvPicPr>
            <a:picLocks noChangeAspect="1"/>
          </p:cNvPicPr>
          <p:nvPr userDrawn="1"/>
        </p:nvPicPr>
        <p:blipFill>
          <a:blip r:embed="rId8"/>
          <a:stretch>
            <a:fillRect/>
          </a:stretch>
        </p:blipFill>
        <p:spPr>
          <a:xfrm>
            <a:off x="479913" y="1919307"/>
            <a:ext cx="2425700" cy="3835400"/>
          </a:xfrm>
          <a:prstGeom prst="rect">
            <a:avLst/>
          </a:prstGeom>
        </p:spPr>
      </p:pic>
    </p:spTree>
    <p:extLst>
      <p:ext uri="{BB962C8B-B14F-4D97-AF65-F5344CB8AC3E}">
        <p14:creationId xmlns:p14="http://schemas.microsoft.com/office/powerpoint/2010/main" val="21210131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41"/>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51"/>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44"/>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142"/>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152"/>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173"/>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143"/>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172"/>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145"/>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146"/>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grpId="0" nodeType="clickEffect">
                                  <p:stCondLst>
                                    <p:cond delay="0"/>
                                  </p:stCondLst>
                                  <p:childTnLst>
                                    <p:set>
                                      <p:cBhvr>
                                        <p:cTn id="48" dur="1" fill="hold">
                                          <p:stCondLst>
                                            <p:cond delay="0"/>
                                          </p:stCondLst>
                                        </p:cTn>
                                        <p:tgtEl>
                                          <p:spTgt spid="147"/>
                                        </p:tgtEl>
                                        <p:attrNameLst>
                                          <p:attrName>style.visibility</p:attrName>
                                        </p:attrNameLst>
                                      </p:cBhvr>
                                      <p:to>
                                        <p:strVal val="visible"/>
                                      </p:to>
                                    </p:set>
                                  </p:childTnLst>
                                </p:cTn>
                              </p:par>
                            </p:childTnLst>
                          </p:cTn>
                        </p:par>
                      </p:childTnLst>
                    </p:cTn>
                  </p:par>
                  <p:par>
                    <p:cTn id="49" fill="hold">
                      <p:stCondLst>
                        <p:cond delay="indefinite"/>
                      </p:stCondLst>
                      <p:childTnLst>
                        <p:par>
                          <p:cTn id="50" fill="hold">
                            <p:stCondLst>
                              <p:cond delay="0"/>
                            </p:stCondLst>
                            <p:childTnLst>
                              <p:par>
                                <p:cTn id="51" presetID="1" presetClass="entr" presetSubtype="0" fill="hold" grpId="0" nodeType="clickEffect">
                                  <p:stCondLst>
                                    <p:cond delay="0"/>
                                  </p:stCondLst>
                                  <p:childTnLst>
                                    <p:set>
                                      <p:cBhvr>
                                        <p:cTn id="52" dur="1" fill="hold">
                                          <p:stCondLst>
                                            <p:cond delay="0"/>
                                          </p:stCondLst>
                                        </p:cTn>
                                        <p:tgtEl>
                                          <p:spTgt spid="148"/>
                                        </p:tgtEl>
                                        <p:attrNameLst>
                                          <p:attrName>style.visibility</p:attrName>
                                        </p:attrNameLst>
                                      </p:cBhvr>
                                      <p:to>
                                        <p:strVal val="visible"/>
                                      </p:to>
                                    </p:set>
                                  </p:childTnLst>
                                </p:cTn>
                              </p:par>
                            </p:childTnLst>
                          </p:cTn>
                        </p:par>
                      </p:childTnLst>
                    </p:cTn>
                  </p:par>
                  <p:par>
                    <p:cTn id="53" fill="hold">
                      <p:stCondLst>
                        <p:cond delay="indefinite"/>
                      </p:stCondLst>
                      <p:childTnLst>
                        <p:par>
                          <p:cTn id="54" fill="hold">
                            <p:stCondLst>
                              <p:cond delay="0"/>
                            </p:stCondLst>
                            <p:childTnLst>
                              <p:par>
                                <p:cTn id="55" presetID="1" presetClass="entr" presetSubtype="0" fill="hold" grpId="0" nodeType="clickEffect">
                                  <p:stCondLst>
                                    <p:cond delay="0"/>
                                  </p:stCondLst>
                                  <p:childTnLst>
                                    <p:set>
                                      <p:cBhvr>
                                        <p:cTn id="56" dur="1" fill="hold">
                                          <p:stCondLst>
                                            <p:cond delay="0"/>
                                          </p:stCondLst>
                                        </p:cTn>
                                        <p:tgtEl>
                                          <p:spTgt spid="149"/>
                                        </p:tgtEl>
                                        <p:attrNameLst>
                                          <p:attrName>style.visibility</p:attrName>
                                        </p:attrNameLst>
                                      </p:cBhvr>
                                      <p:to>
                                        <p:strVal val="visible"/>
                                      </p:to>
                                    </p:set>
                                  </p:childTnLst>
                                </p:cTn>
                              </p:par>
                            </p:childTnLst>
                          </p:cTn>
                        </p:par>
                      </p:childTnLst>
                    </p:cTn>
                  </p:par>
                  <p:par>
                    <p:cTn id="57" fill="hold">
                      <p:stCondLst>
                        <p:cond delay="indefinite"/>
                      </p:stCondLst>
                      <p:childTnLst>
                        <p:par>
                          <p:cTn id="58" fill="hold">
                            <p:stCondLst>
                              <p:cond delay="0"/>
                            </p:stCondLst>
                            <p:childTnLst>
                              <p:par>
                                <p:cTn id="59" presetID="1" presetClass="entr" presetSubtype="0" fill="hold" grpId="0" nodeType="clickEffect">
                                  <p:stCondLst>
                                    <p:cond delay="0"/>
                                  </p:stCondLst>
                                  <p:childTnLst>
                                    <p:set>
                                      <p:cBhvr>
                                        <p:cTn id="60" dur="1" fill="hold">
                                          <p:stCondLst>
                                            <p:cond delay="0"/>
                                          </p:stCondLst>
                                        </p:cTn>
                                        <p:tgtEl>
                                          <p:spTgt spid="176"/>
                                        </p:tgtEl>
                                        <p:attrNameLst>
                                          <p:attrName>style.visibility</p:attrName>
                                        </p:attrNameLst>
                                      </p:cBhvr>
                                      <p:to>
                                        <p:strVal val="visible"/>
                                      </p:to>
                                    </p:set>
                                  </p:childTnLst>
                                </p:cTn>
                              </p:par>
                            </p:childTnLst>
                          </p:cTn>
                        </p:par>
                      </p:childTnLst>
                    </p:cTn>
                  </p:par>
                  <p:par>
                    <p:cTn id="61" fill="hold">
                      <p:stCondLst>
                        <p:cond delay="indefinite"/>
                      </p:stCondLst>
                      <p:childTnLst>
                        <p:par>
                          <p:cTn id="62" fill="hold">
                            <p:stCondLst>
                              <p:cond delay="0"/>
                            </p:stCondLst>
                            <p:childTnLst>
                              <p:par>
                                <p:cTn id="63" presetID="1" presetClass="entr" presetSubtype="0" fill="hold" grpId="0" nodeType="clickEffect">
                                  <p:stCondLst>
                                    <p:cond delay="0"/>
                                  </p:stCondLst>
                                  <p:childTnLst>
                                    <p:set>
                                      <p:cBhvr>
                                        <p:cTn id="64" dur="1" fill="hold">
                                          <p:stCondLst>
                                            <p:cond delay="0"/>
                                          </p:stCondLst>
                                        </p:cTn>
                                        <p:tgtEl>
                                          <p:spTgt spid="150"/>
                                        </p:tgtEl>
                                        <p:attrNameLst>
                                          <p:attrName>style.visibility</p:attrName>
                                        </p:attrNameLst>
                                      </p:cBhvr>
                                      <p:to>
                                        <p:strVal val="visible"/>
                                      </p:to>
                                    </p:set>
                                  </p:childTnLst>
                                </p:cTn>
                              </p:par>
                            </p:childTnLst>
                          </p:cTn>
                        </p:par>
                      </p:childTnLst>
                    </p:cTn>
                  </p:par>
                  <p:par>
                    <p:cTn id="65" fill="hold">
                      <p:stCondLst>
                        <p:cond delay="indefinite"/>
                      </p:stCondLst>
                      <p:childTnLst>
                        <p:par>
                          <p:cTn id="66" fill="hold">
                            <p:stCondLst>
                              <p:cond delay="0"/>
                            </p:stCondLst>
                            <p:childTnLst>
                              <p:par>
                                <p:cTn id="67" presetID="1" presetClass="entr" presetSubtype="0" fill="hold" grpId="0" nodeType="clickEffect">
                                  <p:stCondLst>
                                    <p:cond delay="0"/>
                                  </p:stCondLst>
                                  <p:childTnLst>
                                    <p:set>
                                      <p:cBhvr>
                                        <p:cTn id="68" dur="1" fill="hold">
                                          <p:stCondLst>
                                            <p:cond delay="0"/>
                                          </p:stCondLst>
                                        </p:cTn>
                                        <p:tgtEl>
                                          <p:spTgt spid="153"/>
                                        </p:tgtEl>
                                        <p:attrNameLst>
                                          <p:attrName>style.visibility</p:attrName>
                                        </p:attrNameLst>
                                      </p:cBhvr>
                                      <p:to>
                                        <p:strVal val="visible"/>
                                      </p:to>
                                    </p:set>
                                  </p:childTnLst>
                                </p:cTn>
                              </p:par>
                            </p:childTnLst>
                          </p:cTn>
                        </p:par>
                      </p:childTnLst>
                    </p:cTn>
                  </p:par>
                  <p:par>
                    <p:cTn id="69" fill="hold">
                      <p:stCondLst>
                        <p:cond delay="indefinite"/>
                      </p:stCondLst>
                      <p:childTnLst>
                        <p:par>
                          <p:cTn id="70" fill="hold">
                            <p:stCondLst>
                              <p:cond delay="0"/>
                            </p:stCondLst>
                            <p:childTnLst>
                              <p:par>
                                <p:cTn id="71" presetID="1" presetClass="entr" presetSubtype="0" fill="hold" grpId="0" nodeType="clickEffect">
                                  <p:stCondLst>
                                    <p:cond delay="0"/>
                                  </p:stCondLst>
                                  <p:childTnLst>
                                    <p:set>
                                      <p:cBhvr>
                                        <p:cTn id="72" dur="1" fill="hold">
                                          <p:stCondLst>
                                            <p:cond delay="0"/>
                                          </p:stCondLst>
                                        </p:cTn>
                                        <p:tgtEl>
                                          <p:spTgt spid="154"/>
                                        </p:tgtEl>
                                        <p:attrNameLst>
                                          <p:attrName>style.visibility</p:attrName>
                                        </p:attrNameLst>
                                      </p:cBhvr>
                                      <p:to>
                                        <p:strVal val="visible"/>
                                      </p:to>
                                    </p:set>
                                  </p:childTnLst>
                                </p:cTn>
                              </p:par>
                            </p:childTnLst>
                          </p:cTn>
                        </p:par>
                      </p:childTnLst>
                    </p:cTn>
                  </p:par>
                  <p:par>
                    <p:cTn id="73" fill="hold">
                      <p:stCondLst>
                        <p:cond delay="indefinite"/>
                      </p:stCondLst>
                      <p:childTnLst>
                        <p:par>
                          <p:cTn id="74" fill="hold">
                            <p:stCondLst>
                              <p:cond delay="0"/>
                            </p:stCondLst>
                            <p:childTnLst>
                              <p:par>
                                <p:cTn id="75" presetID="1" presetClass="entr" presetSubtype="0" fill="hold" grpId="0" nodeType="clickEffect">
                                  <p:stCondLst>
                                    <p:cond delay="0"/>
                                  </p:stCondLst>
                                  <p:childTnLst>
                                    <p:set>
                                      <p:cBhvr>
                                        <p:cTn id="76" dur="1" fill="hold">
                                          <p:stCondLst>
                                            <p:cond delay="0"/>
                                          </p:stCondLst>
                                        </p:cTn>
                                        <p:tgtEl>
                                          <p:spTgt spid="155"/>
                                        </p:tgtEl>
                                        <p:attrNameLst>
                                          <p:attrName>style.visibility</p:attrName>
                                        </p:attrNameLst>
                                      </p:cBhvr>
                                      <p:to>
                                        <p:strVal val="visible"/>
                                      </p:to>
                                    </p:set>
                                  </p:childTnLst>
                                </p:cTn>
                              </p:par>
                            </p:childTnLst>
                          </p:cTn>
                        </p:par>
                      </p:childTnLst>
                    </p:cTn>
                  </p:par>
                  <p:par>
                    <p:cTn id="77" fill="hold">
                      <p:stCondLst>
                        <p:cond delay="indefinite"/>
                      </p:stCondLst>
                      <p:childTnLst>
                        <p:par>
                          <p:cTn id="78" fill="hold">
                            <p:stCondLst>
                              <p:cond delay="0"/>
                            </p:stCondLst>
                            <p:childTnLst>
                              <p:par>
                                <p:cTn id="79" presetID="1" presetClass="entr" presetSubtype="0" fill="hold" grpId="0" nodeType="clickEffect">
                                  <p:stCondLst>
                                    <p:cond delay="0"/>
                                  </p:stCondLst>
                                  <p:childTnLst>
                                    <p:set>
                                      <p:cBhvr>
                                        <p:cTn id="80" dur="1" fill="hold">
                                          <p:stCondLst>
                                            <p:cond delay="0"/>
                                          </p:stCondLst>
                                        </p:cTn>
                                        <p:tgtEl>
                                          <p:spTgt spid="157"/>
                                        </p:tgtEl>
                                        <p:attrNameLst>
                                          <p:attrName>style.visibility</p:attrName>
                                        </p:attrNameLst>
                                      </p:cBhvr>
                                      <p:to>
                                        <p:strVal val="visible"/>
                                      </p:to>
                                    </p:set>
                                  </p:childTnLst>
                                </p:cTn>
                              </p:par>
                            </p:childTnLst>
                          </p:cTn>
                        </p:par>
                      </p:childTnLst>
                    </p:cTn>
                  </p:par>
                  <p:par>
                    <p:cTn id="81" fill="hold">
                      <p:stCondLst>
                        <p:cond delay="indefinite"/>
                      </p:stCondLst>
                      <p:childTnLst>
                        <p:par>
                          <p:cTn id="82" fill="hold">
                            <p:stCondLst>
                              <p:cond delay="0"/>
                            </p:stCondLst>
                            <p:childTnLst>
                              <p:par>
                                <p:cTn id="83" presetID="1" presetClass="entr" presetSubtype="0" fill="hold" grpId="0" nodeType="clickEffect">
                                  <p:stCondLst>
                                    <p:cond delay="0"/>
                                  </p:stCondLst>
                                  <p:childTnLst>
                                    <p:set>
                                      <p:cBhvr>
                                        <p:cTn id="84" dur="1" fill="hold">
                                          <p:stCondLst>
                                            <p:cond delay="0"/>
                                          </p:stCondLst>
                                        </p:cTn>
                                        <p:tgtEl>
                                          <p:spTgt spid="156"/>
                                        </p:tgtEl>
                                        <p:attrNameLst>
                                          <p:attrName>style.visibility</p:attrName>
                                        </p:attrNameLst>
                                      </p:cBhvr>
                                      <p:to>
                                        <p:strVal val="visible"/>
                                      </p:to>
                                    </p:set>
                                  </p:childTnLst>
                                </p:cTn>
                              </p:par>
                            </p:childTnLst>
                          </p:cTn>
                        </p:par>
                      </p:childTnLst>
                    </p:cTn>
                  </p:par>
                  <p:par>
                    <p:cTn id="85" fill="hold">
                      <p:stCondLst>
                        <p:cond delay="indefinite"/>
                      </p:stCondLst>
                      <p:childTnLst>
                        <p:par>
                          <p:cTn id="86" fill="hold">
                            <p:stCondLst>
                              <p:cond delay="0"/>
                            </p:stCondLst>
                            <p:childTnLst>
                              <p:par>
                                <p:cTn id="87" presetID="1" presetClass="entr" presetSubtype="0" fill="hold" grpId="0" nodeType="clickEffect">
                                  <p:stCondLst>
                                    <p:cond delay="0"/>
                                  </p:stCondLst>
                                  <p:childTnLst>
                                    <p:set>
                                      <p:cBhvr>
                                        <p:cTn id="88" dur="1" fill="hold">
                                          <p:stCondLst>
                                            <p:cond delay="0"/>
                                          </p:stCondLst>
                                        </p:cTn>
                                        <p:tgtEl>
                                          <p:spTgt spid="158"/>
                                        </p:tgtEl>
                                        <p:attrNameLst>
                                          <p:attrName>style.visibility</p:attrName>
                                        </p:attrNameLst>
                                      </p:cBhvr>
                                      <p:to>
                                        <p:strVal val="visible"/>
                                      </p:to>
                                    </p:set>
                                  </p:childTnLst>
                                </p:cTn>
                              </p:par>
                            </p:childTnLst>
                          </p:cTn>
                        </p:par>
                      </p:childTnLst>
                    </p:cTn>
                  </p:par>
                  <p:par>
                    <p:cTn id="89" fill="hold">
                      <p:stCondLst>
                        <p:cond delay="indefinite"/>
                      </p:stCondLst>
                      <p:childTnLst>
                        <p:par>
                          <p:cTn id="90" fill="hold">
                            <p:stCondLst>
                              <p:cond delay="0"/>
                            </p:stCondLst>
                            <p:childTnLst>
                              <p:par>
                                <p:cTn id="91" presetID="1" presetClass="entr" presetSubtype="0" fill="hold" grpId="0" nodeType="clickEffect">
                                  <p:stCondLst>
                                    <p:cond delay="0"/>
                                  </p:stCondLst>
                                  <p:childTnLst>
                                    <p:set>
                                      <p:cBhvr>
                                        <p:cTn id="92" dur="1" fill="hold">
                                          <p:stCondLst>
                                            <p:cond delay="0"/>
                                          </p:stCondLst>
                                        </p:cTn>
                                        <p:tgtEl>
                                          <p:spTgt spid="160"/>
                                        </p:tgtEl>
                                        <p:attrNameLst>
                                          <p:attrName>style.visibility</p:attrName>
                                        </p:attrNameLst>
                                      </p:cBhvr>
                                      <p:to>
                                        <p:strVal val="visible"/>
                                      </p:to>
                                    </p:set>
                                  </p:childTnLst>
                                </p:cTn>
                              </p:par>
                            </p:childTnLst>
                          </p:cTn>
                        </p:par>
                      </p:childTnLst>
                    </p:cTn>
                  </p:par>
                  <p:par>
                    <p:cTn id="93" fill="hold">
                      <p:stCondLst>
                        <p:cond delay="indefinite"/>
                      </p:stCondLst>
                      <p:childTnLst>
                        <p:par>
                          <p:cTn id="94" fill="hold">
                            <p:stCondLst>
                              <p:cond delay="0"/>
                            </p:stCondLst>
                            <p:childTnLst>
                              <p:par>
                                <p:cTn id="95" presetID="1" presetClass="entr" presetSubtype="0" fill="hold" grpId="0" nodeType="clickEffect">
                                  <p:stCondLst>
                                    <p:cond delay="0"/>
                                  </p:stCondLst>
                                  <p:childTnLst>
                                    <p:set>
                                      <p:cBhvr>
                                        <p:cTn id="96" dur="1" fill="hold">
                                          <p:stCondLst>
                                            <p:cond delay="0"/>
                                          </p:stCondLst>
                                        </p:cTn>
                                        <p:tgtEl>
                                          <p:spTgt spid="161"/>
                                        </p:tgtEl>
                                        <p:attrNameLst>
                                          <p:attrName>style.visibility</p:attrName>
                                        </p:attrNameLst>
                                      </p:cBhvr>
                                      <p:to>
                                        <p:strVal val="visible"/>
                                      </p:to>
                                    </p:set>
                                  </p:childTnLst>
                                </p:cTn>
                              </p:par>
                            </p:childTnLst>
                          </p:cTn>
                        </p:par>
                      </p:childTnLst>
                    </p:cTn>
                  </p:par>
                  <p:par>
                    <p:cTn id="97" fill="hold">
                      <p:stCondLst>
                        <p:cond delay="indefinite"/>
                      </p:stCondLst>
                      <p:childTnLst>
                        <p:par>
                          <p:cTn id="98" fill="hold">
                            <p:stCondLst>
                              <p:cond delay="0"/>
                            </p:stCondLst>
                            <p:childTnLst>
                              <p:par>
                                <p:cTn id="99" presetID="1" presetClass="entr" presetSubtype="0" fill="hold" grpId="0" nodeType="clickEffect">
                                  <p:stCondLst>
                                    <p:cond delay="0"/>
                                  </p:stCondLst>
                                  <p:childTnLst>
                                    <p:set>
                                      <p:cBhvr>
                                        <p:cTn id="100" dur="1" fill="hold">
                                          <p:stCondLst>
                                            <p:cond delay="0"/>
                                          </p:stCondLst>
                                        </p:cTn>
                                        <p:tgtEl>
                                          <p:spTgt spid="159"/>
                                        </p:tgtEl>
                                        <p:attrNameLst>
                                          <p:attrName>style.visibility</p:attrName>
                                        </p:attrNameLst>
                                      </p:cBhvr>
                                      <p:to>
                                        <p:strVal val="visible"/>
                                      </p:to>
                                    </p:set>
                                  </p:childTnLst>
                                </p:cTn>
                              </p:par>
                            </p:childTnLst>
                          </p:cTn>
                        </p:par>
                      </p:childTnLst>
                    </p:cTn>
                  </p:par>
                  <p:par>
                    <p:cTn id="101" fill="hold">
                      <p:stCondLst>
                        <p:cond delay="indefinite"/>
                      </p:stCondLst>
                      <p:childTnLst>
                        <p:par>
                          <p:cTn id="102" fill="hold">
                            <p:stCondLst>
                              <p:cond delay="0"/>
                            </p:stCondLst>
                            <p:childTnLst>
                              <p:par>
                                <p:cTn id="103" presetID="1" presetClass="entr" presetSubtype="0" fill="hold" grpId="0" nodeType="clickEffect">
                                  <p:stCondLst>
                                    <p:cond delay="0"/>
                                  </p:stCondLst>
                                  <p:childTnLst>
                                    <p:set>
                                      <p:cBhvr>
                                        <p:cTn id="104" dur="1" fill="hold">
                                          <p:stCondLst>
                                            <p:cond delay="0"/>
                                          </p:stCondLst>
                                        </p:cTn>
                                        <p:tgtEl>
                                          <p:spTgt spid="162"/>
                                        </p:tgtEl>
                                        <p:attrNameLst>
                                          <p:attrName>style.visibility</p:attrName>
                                        </p:attrNameLst>
                                      </p:cBhvr>
                                      <p:to>
                                        <p:strVal val="visible"/>
                                      </p:to>
                                    </p:set>
                                  </p:childTnLst>
                                </p:cTn>
                              </p:par>
                            </p:childTnLst>
                          </p:cTn>
                        </p:par>
                      </p:childTnLst>
                    </p:cTn>
                  </p:par>
                  <p:par>
                    <p:cTn id="105" fill="hold">
                      <p:stCondLst>
                        <p:cond delay="indefinite"/>
                      </p:stCondLst>
                      <p:childTnLst>
                        <p:par>
                          <p:cTn id="106" fill="hold">
                            <p:stCondLst>
                              <p:cond delay="0"/>
                            </p:stCondLst>
                            <p:childTnLst>
                              <p:par>
                                <p:cTn id="107" presetID="1" presetClass="entr" presetSubtype="0" fill="hold" grpId="0" nodeType="clickEffect">
                                  <p:stCondLst>
                                    <p:cond delay="0"/>
                                  </p:stCondLst>
                                  <p:childTnLst>
                                    <p:set>
                                      <p:cBhvr>
                                        <p:cTn id="108" dur="1" fill="hold">
                                          <p:stCondLst>
                                            <p:cond delay="0"/>
                                          </p:stCondLst>
                                        </p:cTn>
                                        <p:tgtEl>
                                          <p:spTgt spid="16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5" grpId="0"/>
      <p:bldP spid="146" grpId="0"/>
      <p:bldP spid="147" grpId="0"/>
      <p:bldP spid="148" grpId="0"/>
      <p:bldP spid="149" grpId="0"/>
      <p:bldP spid="150" grpId="0"/>
      <p:bldP spid="151" grpId="0"/>
      <p:bldP spid="153" grpId="0"/>
      <p:bldP spid="154" grpId="0"/>
      <p:bldP spid="155" grpId="0"/>
      <p:bldP spid="156" grpId="0"/>
      <p:bldP spid="157" grpId="0"/>
      <p:bldP spid="158" grpId="0"/>
      <p:bldP spid="159" grpId="0"/>
      <p:bldP spid="160" grpId="0"/>
      <p:bldP spid="161" grpId="0"/>
      <p:bldP spid="162" grpId="0"/>
      <p:bldP spid="163" grpId="0"/>
      <p:bldP spid="172" grpId="0"/>
      <p:bldP spid="176" grpId="0"/>
    </p:bldLst>
  </p:timing>
  <p:extLst>
    <p:ext uri="{DCECCB84-F9BA-43D5-87BE-67443E8EF086}">
      <p15:sldGuideLst xmlns:p15="http://schemas.microsoft.com/office/powerpoint/2012/main">
        <p15:guide id="1" pos="3840" userDrawn="1">
          <p15:clr>
            <a:srgbClr val="FBAE40"/>
          </p15:clr>
        </p15:guide>
        <p15:guide id="2" pos="2389" userDrawn="1">
          <p15:clr>
            <a:srgbClr val="FBAE40"/>
          </p15:clr>
        </p15:guide>
        <p15:guide id="3" pos="5654" userDrawn="1">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SE Knowledge Bank Slide">
    <p:spTree>
      <p:nvGrpSpPr>
        <p:cNvPr id="1" name=""/>
        <p:cNvGrpSpPr/>
        <p:nvPr/>
      </p:nvGrpSpPr>
      <p:grpSpPr>
        <a:xfrm>
          <a:off x="0" y="0"/>
          <a:ext cx="0" cy="0"/>
          <a:chOff x="0" y="0"/>
          <a:chExt cx="0" cy="0"/>
        </a:xfrm>
      </p:grpSpPr>
      <p:pic>
        <p:nvPicPr>
          <p:cNvPr id="3" name="Picture 2" descr="A close up of a logo&#10;&#10;Description automatically generated">
            <a:extLst>
              <a:ext uri="{FF2B5EF4-FFF2-40B4-BE49-F238E27FC236}">
                <a16:creationId xmlns:a16="http://schemas.microsoft.com/office/drawing/2014/main" id="{7D65305F-BAF1-4310-88AC-8DC01231231D}"/>
              </a:ext>
            </a:extLst>
          </p:cNvPr>
          <p:cNvPicPr>
            <a:picLocks noChangeAspect="1"/>
          </p:cNvPicPr>
          <p:nvPr userDrawn="1"/>
        </p:nvPicPr>
        <p:blipFill>
          <a:blip r:embed="rId2"/>
          <a:stretch>
            <a:fillRect/>
          </a:stretch>
        </p:blipFill>
        <p:spPr>
          <a:xfrm>
            <a:off x="0" y="0"/>
            <a:ext cx="12191999" cy="6858000"/>
          </a:xfrm>
          <a:prstGeom prst="rect">
            <a:avLst/>
          </a:prstGeom>
        </p:spPr>
      </p:pic>
    </p:spTree>
    <p:extLst>
      <p:ext uri="{BB962C8B-B14F-4D97-AF65-F5344CB8AC3E}">
        <p14:creationId xmlns:p14="http://schemas.microsoft.com/office/powerpoint/2010/main" val="26603166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A47F1B4-8FA5-AF4A-B29F-E02207E4535A}"/>
              </a:ext>
            </a:extLst>
          </p:cNvPr>
          <p:cNvSpPr>
            <a:spLocks noGrp="1"/>
          </p:cNvSpPr>
          <p:nvPr>
            <p:ph type="title"/>
          </p:nvPr>
        </p:nvSpPr>
        <p:spPr>
          <a:xfrm>
            <a:off x="2895600" y="983457"/>
            <a:ext cx="8458200" cy="1325563"/>
          </a:xfrm>
          <a:prstGeom prst="rect">
            <a:avLst/>
          </a:prstGeom>
        </p:spPr>
        <p:txBody>
          <a:bodyPr vert="horz" lIns="91440" tIns="45720" rIns="91440" bIns="45720" rtlCol="0" anchor="ctr">
            <a:normAutofit/>
          </a:bodyPr>
          <a:lstStyle/>
          <a:p>
            <a:r>
              <a:rPr lang="en-GB" dirty="0"/>
              <a:t>Click to edit Master title style</a:t>
            </a:r>
            <a:endParaRPr lang="en-AU" dirty="0"/>
          </a:p>
        </p:txBody>
      </p:sp>
      <p:sp>
        <p:nvSpPr>
          <p:cNvPr id="3" name="Text Placeholder 2">
            <a:extLst>
              <a:ext uri="{FF2B5EF4-FFF2-40B4-BE49-F238E27FC236}">
                <a16:creationId xmlns:a16="http://schemas.microsoft.com/office/drawing/2014/main" id="{3611C4C7-9784-1D42-82EE-1BE2DADD6C81}"/>
              </a:ext>
            </a:extLst>
          </p:cNvPr>
          <p:cNvSpPr>
            <a:spLocks noGrp="1"/>
          </p:cNvSpPr>
          <p:nvPr>
            <p:ph type="body" idx="1"/>
          </p:nvPr>
        </p:nvSpPr>
        <p:spPr>
          <a:xfrm>
            <a:off x="2895600" y="2334778"/>
            <a:ext cx="8458201" cy="3434959"/>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AU" dirty="0"/>
          </a:p>
        </p:txBody>
      </p:sp>
      <p:sp>
        <p:nvSpPr>
          <p:cNvPr id="7" name="Rectangle 6">
            <a:extLst>
              <a:ext uri="{FF2B5EF4-FFF2-40B4-BE49-F238E27FC236}">
                <a16:creationId xmlns:a16="http://schemas.microsoft.com/office/drawing/2014/main" id="{AB4A4DFB-0EF4-0B46-858A-AB518469F436}"/>
              </a:ext>
            </a:extLst>
          </p:cNvPr>
          <p:cNvSpPr/>
          <p:nvPr userDrawn="1"/>
        </p:nvSpPr>
        <p:spPr>
          <a:xfrm>
            <a:off x="0" y="2"/>
            <a:ext cx="12192000" cy="333375"/>
          </a:xfrm>
          <a:prstGeom prst="rect">
            <a:avLst/>
          </a:prstGeom>
          <a:solidFill>
            <a:srgbClr val="1B75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351"/>
          </a:p>
        </p:txBody>
      </p:sp>
      <p:sp>
        <p:nvSpPr>
          <p:cNvPr id="8" name="Rectangle 7">
            <a:extLst>
              <a:ext uri="{FF2B5EF4-FFF2-40B4-BE49-F238E27FC236}">
                <a16:creationId xmlns:a16="http://schemas.microsoft.com/office/drawing/2014/main" id="{453F2571-187F-9D4C-8603-19BE467D412F}"/>
              </a:ext>
            </a:extLst>
          </p:cNvPr>
          <p:cNvSpPr/>
          <p:nvPr userDrawn="1"/>
        </p:nvSpPr>
        <p:spPr>
          <a:xfrm>
            <a:off x="0" y="6165851"/>
            <a:ext cx="12192000" cy="692151"/>
          </a:xfrm>
          <a:prstGeom prst="rect">
            <a:avLst/>
          </a:prstGeom>
          <a:solidFill>
            <a:srgbClr val="F58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351"/>
          </a:p>
        </p:txBody>
      </p:sp>
      <p:sp>
        <p:nvSpPr>
          <p:cNvPr id="5" name="Footer Placeholder 4">
            <a:extLst>
              <a:ext uri="{FF2B5EF4-FFF2-40B4-BE49-F238E27FC236}">
                <a16:creationId xmlns:a16="http://schemas.microsoft.com/office/drawing/2014/main" id="{33907DB4-4FDB-C949-A234-6885801C2889}"/>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b="0" i="0">
                <a:solidFill>
                  <a:schemeClr val="bg1"/>
                </a:solidFill>
                <a:latin typeface="Nexus Sans Pro" panose="02000503030000020003" pitchFamily="2" charset="77"/>
              </a:defRPr>
            </a:lvl1pPr>
          </a:lstStyle>
          <a:p>
            <a:r>
              <a:rPr lang="en-AU" dirty="0"/>
              <a:t>© 2020 Elia International Ltd</a:t>
            </a:r>
          </a:p>
        </p:txBody>
      </p:sp>
      <p:pic>
        <p:nvPicPr>
          <p:cNvPr id="10" name="Picture 9" descr="A close up of a logo&#10;&#10;Description automatically generated">
            <a:extLst>
              <a:ext uri="{FF2B5EF4-FFF2-40B4-BE49-F238E27FC236}">
                <a16:creationId xmlns:a16="http://schemas.microsoft.com/office/drawing/2014/main" id="{14B098D7-FF88-684C-896F-56D6B944D850}"/>
              </a:ext>
            </a:extLst>
          </p:cNvPr>
          <p:cNvPicPr>
            <a:picLocks noChangeAspect="1"/>
          </p:cNvPicPr>
          <p:nvPr userDrawn="1"/>
        </p:nvPicPr>
        <p:blipFill>
          <a:blip r:embed="rId30"/>
          <a:stretch>
            <a:fillRect/>
          </a:stretch>
        </p:blipFill>
        <p:spPr>
          <a:xfrm>
            <a:off x="407989" y="681038"/>
            <a:ext cx="2143631" cy="1492965"/>
          </a:xfrm>
          <a:prstGeom prst="rect">
            <a:avLst/>
          </a:prstGeom>
        </p:spPr>
      </p:pic>
    </p:spTree>
    <p:extLst>
      <p:ext uri="{BB962C8B-B14F-4D97-AF65-F5344CB8AC3E}">
        <p14:creationId xmlns:p14="http://schemas.microsoft.com/office/powerpoint/2010/main" val="47700465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87" r:id="rId9"/>
    <p:sldLayoutId id="2147483669" r:id="rId10"/>
    <p:sldLayoutId id="2147483670" r:id="rId11"/>
    <p:sldLayoutId id="2147483677" r:id="rId12"/>
    <p:sldLayoutId id="2147483671" r:id="rId13"/>
    <p:sldLayoutId id="2147483672" r:id="rId14"/>
    <p:sldLayoutId id="2147483673" r:id="rId15"/>
    <p:sldLayoutId id="2147483674" r:id="rId16"/>
    <p:sldLayoutId id="2147483675" r:id="rId17"/>
    <p:sldLayoutId id="2147483686" r:id="rId18"/>
    <p:sldLayoutId id="2147483680" r:id="rId19"/>
    <p:sldLayoutId id="2147483678" r:id="rId20"/>
    <p:sldLayoutId id="2147483676" r:id="rId21"/>
    <p:sldLayoutId id="2147483688" r:id="rId22"/>
    <p:sldLayoutId id="2147483689" r:id="rId23"/>
    <p:sldLayoutId id="2147483683" r:id="rId24"/>
    <p:sldLayoutId id="2147483684" r:id="rId25"/>
    <p:sldLayoutId id="2147483690" r:id="rId26"/>
    <p:sldLayoutId id="2147483681" r:id="rId27"/>
    <p:sldLayoutId id="2147483685" r:id="rId28"/>
  </p:sldLayoutIdLst>
  <p:hf sldNum="0" hdr="0" dt="0"/>
  <p:txStyles>
    <p:titleStyle>
      <a:lvl1pPr algn="l" defTabSz="914377" rtl="0" eaLnBrk="1" latinLnBrk="0" hangingPunct="1">
        <a:lnSpc>
          <a:spcPct val="90000"/>
        </a:lnSpc>
        <a:spcBef>
          <a:spcPct val="0"/>
        </a:spcBef>
        <a:buNone/>
        <a:defRPr sz="4400" b="1" i="0" kern="1200">
          <a:solidFill>
            <a:schemeClr val="tx1">
              <a:lumMod val="85000"/>
              <a:lumOff val="15000"/>
            </a:schemeClr>
          </a:solidFill>
          <a:latin typeface="Nexus Sans Pro" panose="02000503030000020003" pitchFamily="2" charset="77"/>
          <a:ea typeface="+mj-ea"/>
          <a:cs typeface="+mj-cs"/>
        </a:defRPr>
      </a:lvl1pPr>
    </p:titleStyle>
    <p:bodyStyle>
      <a:lvl1pPr marL="228594" indent="-228594" algn="l" defTabSz="914377" rtl="0" eaLnBrk="1" latinLnBrk="0" hangingPunct="1">
        <a:lnSpc>
          <a:spcPct val="100000"/>
        </a:lnSpc>
        <a:spcBef>
          <a:spcPts val="1000"/>
        </a:spcBef>
        <a:buFont typeface="Arial" panose="020B0604020202020204" pitchFamily="34" charset="0"/>
        <a:buChar char="•"/>
        <a:defRPr sz="2800" b="0" i="0" kern="1200">
          <a:solidFill>
            <a:schemeClr val="tx1">
              <a:lumMod val="85000"/>
              <a:lumOff val="15000"/>
            </a:schemeClr>
          </a:solidFill>
          <a:latin typeface="Nexus Sans Pro" panose="02000503030000020003" pitchFamily="2" charset="77"/>
          <a:ea typeface="+mn-ea"/>
          <a:cs typeface="+mn-cs"/>
        </a:defRPr>
      </a:lvl1pPr>
      <a:lvl2pPr marL="685783" indent="-228594" algn="l" defTabSz="914377" rtl="0" eaLnBrk="1" latinLnBrk="0" hangingPunct="1">
        <a:lnSpc>
          <a:spcPct val="100000"/>
        </a:lnSpc>
        <a:spcBef>
          <a:spcPts val="500"/>
        </a:spcBef>
        <a:buFont typeface="Arial" panose="020B0604020202020204" pitchFamily="34" charset="0"/>
        <a:buChar char="•"/>
        <a:defRPr sz="2400" b="0" i="0" kern="1200">
          <a:solidFill>
            <a:schemeClr val="tx1">
              <a:lumMod val="85000"/>
              <a:lumOff val="15000"/>
            </a:schemeClr>
          </a:solidFill>
          <a:latin typeface="Nexus Sans Pro" panose="02000503030000020003" pitchFamily="2" charset="77"/>
          <a:ea typeface="+mn-ea"/>
          <a:cs typeface="+mn-cs"/>
        </a:defRPr>
      </a:lvl2pPr>
      <a:lvl3pPr marL="1142971" indent="-228594" algn="l" defTabSz="914377" rtl="0" eaLnBrk="1" latinLnBrk="0" hangingPunct="1">
        <a:lnSpc>
          <a:spcPct val="100000"/>
        </a:lnSpc>
        <a:spcBef>
          <a:spcPts val="500"/>
        </a:spcBef>
        <a:buFont typeface="Arial" panose="020B0604020202020204" pitchFamily="34" charset="0"/>
        <a:buChar char="•"/>
        <a:defRPr sz="2000" b="0" i="0" kern="1200">
          <a:solidFill>
            <a:schemeClr val="tx1">
              <a:lumMod val="85000"/>
              <a:lumOff val="15000"/>
            </a:schemeClr>
          </a:solidFill>
          <a:latin typeface="Nexus Sans Pro" panose="02000503030000020003" pitchFamily="2" charset="77"/>
          <a:ea typeface="+mn-ea"/>
          <a:cs typeface="+mn-cs"/>
        </a:defRPr>
      </a:lvl3pPr>
      <a:lvl4pPr marL="1600160" indent="-228594" algn="l" defTabSz="914377" rtl="0" eaLnBrk="1" latinLnBrk="0" hangingPunct="1">
        <a:lnSpc>
          <a:spcPct val="100000"/>
        </a:lnSpc>
        <a:spcBef>
          <a:spcPts val="500"/>
        </a:spcBef>
        <a:buFont typeface="Arial" panose="020B0604020202020204" pitchFamily="34" charset="0"/>
        <a:buChar char="•"/>
        <a:defRPr sz="1800" b="0" i="0" kern="1200">
          <a:solidFill>
            <a:schemeClr val="tx1">
              <a:lumMod val="85000"/>
              <a:lumOff val="15000"/>
            </a:schemeClr>
          </a:solidFill>
          <a:latin typeface="Nexus Sans Pro" panose="02000503030000020003" pitchFamily="2" charset="77"/>
          <a:ea typeface="+mn-ea"/>
          <a:cs typeface="+mn-cs"/>
        </a:defRPr>
      </a:lvl4pPr>
      <a:lvl5pPr marL="2057349" indent="-228594" algn="l" defTabSz="914377" rtl="0" eaLnBrk="1" latinLnBrk="0" hangingPunct="1">
        <a:lnSpc>
          <a:spcPct val="100000"/>
        </a:lnSpc>
        <a:spcBef>
          <a:spcPts val="500"/>
        </a:spcBef>
        <a:buFont typeface="Arial" panose="020B0604020202020204" pitchFamily="34" charset="0"/>
        <a:buChar char="•"/>
        <a:defRPr sz="1800" b="0" i="0" kern="1200">
          <a:solidFill>
            <a:schemeClr val="tx1">
              <a:lumMod val="85000"/>
              <a:lumOff val="15000"/>
            </a:schemeClr>
          </a:solidFill>
          <a:latin typeface="Nexus Sans Pro" panose="02000503030000020003" pitchFamily="2" charset="77"/>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2" pos="3840">
          <p15:clr>
            <a:srgbClr val="F26B43"/>
          </p15:clr>
        </p15:guide>
        <p15:guide id="3" orient="horz" pos="3884">
          <p15:clr>
            <a:srgbClr val="F26B43"/>
          </p15:clr>
        </p15:guide>
        <p15:guide id="4" orient="horz" pos="211">
          <p15:clr>
            <a:srgbClr val="F26B43"/>
          </p15:clr>
        </p15:guide>
        <p15:guide id="5" pos="7423">
          <p15:clr>
            <a:srgbClr val="F26B43"/>
          </p15:clr>
        </p15:guide>
        <p15:guide id="6" pos="257">
          <p15:clr>
            <a:srgbClr val="F26B43"/>
          </p15:clr>
        </p15:guide>
        <p15:guide id="7" pos="1822">
          <p15:clr>
            <a:srgbClr val="F26B43"/>
          </p15:clr>
        </p15:guide>
        <p15:guide id="8" pos="7151">
          <p15:clr>
            <a:srgbClr val="F26B43"/>
          </p15:clr>
        </p15:guide>
        <p15:guide id="9" orient="horz" pos="3635">
          <p15:clr>
            <a:srgbClr val="F26B43"/>
          </p15:clr>
        </p15:guide>
        <p15:guide id="10" orient="horz" pos="1457">
          <p15:clr>
            <a:srgbClr val="F26B43"/>
          </p15:clr>
        </p15:guide>
        <p15:guide id="11" orient="horz" pos="619">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2552AC3-9244-DB4F-8AE2-F270CACD25F9}"/>
              </a:ext>
            </a:extLst>
          </p:cNvPr>
          <p:cNvSpPr>
            <a:spLocks noGrp="1"/>
          </p:cNvSpPr>
          <p:nvPr>
            <p:ph type="body" sz="quarter" idx="10"/>
          </p:nvPr>
        </p:nvSpPr>
        <p:spPr/>
        <p:txBody>
          <a:bodyPr/>
          <a:lstStyle/>
          <a:p>
            <a:r>
              <a:rPr lang="en-AU" dirty="0" err="1"/>
              <a:t>Vad</a:t>
            </a:r>
            <a:r>
              <a:rPr lang="en-AU" dirty="0"/>
              <a:t> </a:t>
            </a:r>
            <a:r>
              <a:rPr lang="en-AU" dirty="0" err="1"/>
              <a:t>är</a:t>
            </a:r>
            <a:r>
              <a:rPr lang="en-AU" dirty="0"/>
              <a:t> vi </a:t>
            </a:r>
            <a:r>
              <a:rPr lang="en-AU" dirty="0" err="1"/>
              <a:t>oroliga</a:t>
            </a:r>
            <a:r>
              <a:rPr lang="en-AU" dirty="0"/>
              <a:t> </a:t>
            </a:r>
            <a:r>
              <a:rPr lang="en-AU" dirty="0" err="1"/>
              <a:t>för</a:t>
            </a:r>
            <a:r>
              <a:rPr lang="en-AU" dirty="0"/>
              <a:t>?</a:t>
            </a:r>
          </a:p>
        </p:txBody>
      </p:sp>
      <p:sp>
        <p:nvSpPr>
          <p:cNvPr id="3" name="Text Placeholder 2">
            <a:extLst>
              <a:ext uri="{FF2B5EF4-FFF2-40B4-BE49-F238E27FC236}">
                <a16:creationId xmlns:a16="http://schemas.microsoft.com/office/drawing/2014/main" id="{E9A9999E-7875-B54C-B41D-DCC07ED8414C}"/>
              </a:ext>
            </a:extLst>
          </p:cNvPr>
          <p:cNvSpPr>
            <a:spLocks noGrp="1"/>
          </p:cNvSpPr>
          <p:nvPr>
            <p:ph type="body" sz="quarter" idx="11"/>
          </p:nvPr>
        </p:nvSpPr>
        <p:spPr/>
        <p:txBody>
          <a:bodyPr/>
          <a:lstStyle/>
          <a:p>
            <a:r>
              <a:rPr lang="en-AU" dirty="0" err="1"/>
              <a:t>Vad</a:t>
            </a:r>
            <a:r>
              <a:rPr lang="en-AU" dirty="0"/>
              <a:t> </a:t>
            </a:r>
            <a:r>
              <a:rPr lang="en-AU" dirty="0" err="1"/>
              <a:t>fungerar</a:t>
            </a:r>
            <a:r>
              <a:rPr lang="en-AU" dirty="0"/>
              <a:t> bra?</a:t>
            </a:r>
          </a:p>
        </p:txBody>
      </p:sp>
      <p:sp>
        <p:nvSpPr>
          <p:cNvPr id="4" name="Text Placeholder 3">
            <a:extLst>
              <a:ext uri="{FF2B5EF4-FFF2-40B4-BE49-F238E27FC236}">
                <a16:creationId xmlns:a16="http://schemas.microsoft.com/office/drawing/2014/main" id="{EF8EFB4D-F926-3843-84B8-936C24C14716}"/>
              </a:ext>
            </a:extLst>
          </p:cNvPr>
          <p:cNvSpPr>
            <a:spLocks noGrp="1"/>
          </p:cNvSpPr>
          <p:nvPr>
            <p:ph type="body" sz="quarter" idx="12"/>
          </p:nvPr>
        </p:nvSpPr>
        <p:spPr/>
        <p:txBody>
          <a:bodyPr/>
          <a:lstStyle/>
          <a:p>
            <a:r>
              <a:rPr lang="en-AU" dirty="0" err="1"/>
              <a:t>Vad</a:t>
            </a:r>
            <a:r>
              <a:rPr lang="en-AU" dirty="0"/>
              <a:t> </a:t>
            </a:r>
            <a:r>
              <a:rPr lang="en-AU" dirty="0" err="1"/>
              <a:t>behöver</a:t>
            </a:r>
            <a:r>
              <a:rPr lang="en-AU" dirty="0"/>
              <a:t> </a:t>
            </a:r>
            <a:r>
              <a:rPr lang="en-AU" dirty="0" err="1"/>
              <a:t>hända</a:t>
            </a:r>
            <a:r>
              <a:rPr lang="en-AU" dirty="0"/>
              <a:t>?</a:t>
            </a:r>
          </a:p>
        </p:txBody>
      </p:sp>
      <p:sp>
        <p:nvSpPr>
          <p:cNvPr id="5" name="Text Placeholder 4">
            <a:extLst>
              <a:ext uri="{FF2B5EF4-FFF2-40B4-BE49-F238E27FC236}">
                <a16:creationId xmlns:a16="http://schemas.microsoft.com/office/drawing/2014/main" id="{084EDAC6-AF09-144F-B3F0-9D2AC195B140}"/>
              </a:ext>
            </a:extLst>
          </p:cNvPr>
          <p:cNvSpPr>
            <a:spLocks noGrp="1"/>
          </p:cNvSpPr>
          <p:nvPr>
            <p:ph type="body" sz="quarter" idx="13"/>
          </p:nvPr>
        </p:nvSpPr>
        <p:spPr/>
        <p:txBody>
          <a:bodyPr>
            <a:normAutofit/>
          </a:bodyPr>
          <a:lstStyle/>
          <a:p>
            <a:pPr algn="ctr"/>
            <a:r>
              <a:rPr lang="en-US" sz="2800" b="1" dirty="0">
                <a:solidFill>
                  <a:schemeClr val="tx1">
                    <a:lumMod val="65000"/>
                    <a:lumOff val="35000"/>
                  </a:schemeClr>
                </a:solidFill>
                <a:latin typeface="Nexus Sans Pro" panose="02000503030000020003" pitchFamily="2" charset="77"/>
              </a:rPr>
              <a:t>SKADA</a:t>
            </a:r>
          </a:p>
          <a:p>
            <a:pPr algn="ctr"/>
            <a:endParaRPr lang="en-US" sz="2800" b="1" dirty="0">
              <a:latin typeface="Nexus Sans Pro" panose="02000503030000020003" pitchFamily="2" charset="77"/>
            </a:endParaRPr>
          </a:p>
          <a:p>
            <a:pPr algn="ctr"/>
            <a:r>
              <a:rPr lang="en-US" sz="2800" b="1" dirty="0">
                <a:solidFill>
                  <a:srgbClr val="FF0000"/>
                </a:solidFill>
                <a:latin typeface="Nexus Sans Pro" panose="02000503030000020003" pitchFamily="2" charset="77"/>
              </a:rPr>
              <a:t>FRAMTIDA RISK</a:t>
            </a:r>
          </a:p>
          <a:p>
            <a:pPr algn="ctr"/>
            <a:endParaRPr lang="en-US" sz="2800" b="1" dirty="0">
              <a:latin typeface="Nexus Sans Pro" panose="02000503030000020003" pitchFamily="2" charset="77"/>
            </a:endParaRPr>
          </a:p>
          <a:p>
            <a:pPr algn="ctr"/>
            <a:r>
              <a:rPr lang="en-US" sz="2800" b="1" dirty="0">
                <a:solidFill>
                  <a:srgbClr val="92D050"/>
                </a:solidFill>
                <a:latin typeface="Nexus Sans Pro" panose="02000503030000020003" pitchFamily="2" charset="77"/>
              </a:rPr>
              <a:t>KOMPLICERANDE FAKTORER</a:t>
            </a:r>
          </a:p>
        </p:txBody>
      </p:sp>
      <p:sp>
        <p:nvSpPr>
          <p:cNvPr id="6" name="Text Placeholder 5">
            <a:extLst>
              <a:ext uri="{FF2B5EF4-FFF2-40B4-BE49-F238E27FC236}">
                <a16:creationId xmlns:a16="http://schemas.microsoft.com/office/drawing/2014/main" id="{EC50A320-51C2-5944-B2F5-36DF47714C37}"/>
              </a:ext>
            </a:extLst>
          </p:cNvPr>
          <p:cNvSpPr>
            <a:spLocks noGrp="1"/>
          </p:cNvSpPr>
          <p:nvPr>
            <p:ph type="body" sz="quarter" idx="14"/>
          </p:nvPr>
        </p:nvSpPr>
        <p:spPr/>
        <p:txBody>
          <a:bodyPr>
            <a:normAutofit/>
          </a:bodyPr>
          <a:lstStyle/>
          <a:p>
            <a:pPr algn="ctr"/>
            <a:r>
              <a:rPr lang="en-US" sz="2800" b="1" dirty="0">
                <a:solidFill>
                  <a:srgbClr val="92D050"/>
                </a:solidFill>
                <a:latin typeface="Nexus Sans Pro" panose="02000503030000020003" pitchFamily="2" charset="77"/>
              </a:rPr>
              <a:t>BEFINTLIGA STYRKOR</a:t>
            </a:r>
          </a:p>
          <a:p>
            <a:pPr algn="ctr"/>
            <a:endParaRPr lang="en-US" sz="2800" b="1" dirty="0">
              <a:latin typeface="Nexus Sans Pro" panose="02000503030000020003" pitchFamily="2" charset="77"/>
            </a:endParaRPr>
          </a:p>
          <a:p>
            <a:pPr algn="ctr"/>
            <a:r>
              <a:rPr lang="en-US" sz="2800" b="1" dirty="0">
                <a:solidFill>
                  <a:schemeClr val="tx1">
                    <a:lumMod val="65000"/>
                    <a:lumOff val="35000"/>
                  </a:schemeClr>
                </a:solidFill>
                <a:ea typeface="Nexus Sans Pro" panose="02000503030000020003" pitchFamily="2" charset="77"/>
              </a:rPr>
              <a:t>BEFINTLIG SÄKERHET</a:t>
            </a:r>
          </a:p>
        </p:txBody>
      </p:sp>
      <p:sp>
        <p:nvSpPr>
          <p:cNvPr id="7" name="Text Placeholder 6">
            <a:extLst>
              <a:ext uri="{FF2B5EF4-FFF2-40B4-BE49-F238E27FC236}">
                <a16:creationId xmlns:a16="http://schemas.microsoft.com/office/drawing/2014/main" id="{11C2EEAE-7F80-2448-A1FD-1B1A89CEFEA2}"/>
              </a:ext>
            </a:extLst>
          </p:cNvPr>
          <p:cNvSpPr>
            <a:spLocks noGrp="1"/>
          </p:cNvSpPr>
          <p:nvPr>
            <p:ph type="body" sz="quarter" idx="15"/>
          </p:nvPr>
        </p:nvSpPr>
        <p:spPr/>
        <p:txBody>
          <a:bodyPr/>
          <a:lstStyle/>
          <a:p>
            <a:pPr algn="ctr"/>
            <a:r>
              <a:rPr lang="en-US" sz="2800" b="1" dirty="0">
                <a:solidFill>
                  <a:srgbClr val="FF0000"/>
                </a:solidFill>
                <a:latin typeface="Nexus Sans Pro" panose="02000503030000020003" pitchFamily="2" charset="77"/>
              </a:rPr>
              <a:t>SÄKERHETSMÅL</a:t>
            </a:r>
          </a:p>
          <a:p>
            <a:pPr algn="ctr"/>
            <a:endParaRPr lang="en-US" sz="2800" b="1" dirty="0">
              <a:latin typeface="Nexus Sans Pro" panose="02000503030000020003" pitchFamily="2" charset="77"/>
            </a:endParaRPr>
          </a:p>
          <a:p>
            <a:pPr algn="ctr"/>
            <a:r>
              <a:rPr lang="en-US" sz="2800" b="1" dirty="0">
                <a:solidFill>
                  <a:srgbClr val="92D050"/>
                </a:solidFill>
                <a:latin typeface="Nexus Sans Pro" panose="02000503030000020003" pitchFamily="2" charset="77"/>
              </a:rPr>
              <a:t>NÄSTA STEG</a:t>
            </a:r>
            <a:endParaRPr lang="en-US" b="1" dirty="0">
              <a:solidFill>
                <a:srgbClr val="92D050"/>
              </a:solidFill>
              <a:latin typeface="Nexus Sans Pro" panose="02000503030000020003" pitchFamily="2" charset="77"/>
            </a:endParaRPr>
          </a:p>
        </p:txBody>
      </p:sp>
      <p:sp>
        <p:nvSpPr>
          <p:cNvPr id="8" name="Text Placeholder 7">
            <a:extLst>
              <a:ext uri="{FF2B5EF4-FFF2-40B4-BE49-F238E27FC236}">
                <a16:creationId xmlns:a16="http://schemas.microsoft.com/office/drawing/2014/main" id="{ACB69AC2-D013-044C-AB35-5AE61189A2FD}"/>
              </a:ext>
            </a:extLst>
          </p:cNvPr>
          <p:cNvSpPr>
            <a:spLocks noGrp="1"/>
          </p:cNvSpPr>
          <p:nvPr>
            <p:ph type="body" sz="quarter" idx="16"/>
          </p:nvPr>
        </p:nvSpPr>
        <p:spPr/>
        <p:txBody>
          <a:bodyPr/>
          <a:lstStyle/>
          <a:p>
            <a:r>
              <a:rPr lang="en-AU" dirty="0" err="1"/>
              <a:t>När</a:t>
            </a:r>
            <a:r>
              <a:rPr lang="en-AU" dirty="0"/>
              <a:t> vi </a:t>
            </a:r>
            <a:r>
              <a:rPr lang="en-AU" dirty="0" err="1"/>
              <a:t>tänker</a:t>
            </a:r>
            <a:r>
              <a:rPr lang="en-AU" dirty="0"/>
              <a:t> </a:t>
            </a:r>
            <a:r>
              <a:rPr lang="en-AU" dirty="0" err="1"/>
              <a:t>på</a:t>
            </a:r>
            <a:r>
              <a:rPr lang="en-AU" dirty="0"/>
              <a:t> </a:t>
            </a:r>
            <a:r>
              <a:rPr lang="en-AU" dirty="0" err="1"/>
              <a:t>barnet</a:t>
            </a:r>
            <a:r>
              <a:rPr lang="en-AU" dirty="0"/>
              <a:t>/</a:t>
            </a:r>
            <a:r>
              <a:rPr lang="en-AU" dirty="0" err="1"/>
              <a:t>tonåringen</a:t>
            </a:r>
            <a:r>
              <a:rPr lang="en-AU" dirty="0"/>
              <a:t> </a:t>
            </a:r>
            <a:r>
              <a:rPr lang="en-AU" dirty="0" err="1"/>
              <a:t>och</a:t>
            </a:r>
            <a:r>
              <a:rPr lang="en-AU" dirty="0"/>
              <a:t> </a:t>
            </a:r>
            <a:r>
              <a:rPr lang="en-AU" dirty="0" err="1"/>
              <a:t>familjesituationen</a:t>
            </a:r>
            <a:endParaRPr lang="en-AU" dirty="0"/>
          </a:p>
        </p:txBody>
      </p:sp>
      <p:sp>
        <p:nvSpPr>
          <p:cNvPr id="9" name="Text Placeholder 8">
            <a:extLst>
              <a:ext uri="{FF2B5EF4-FFF2-40B4-BE49-F238E27FC236}">
                <a16:creationId xmlns:a16="http://schemas.microsoft.com/office/drawing/2014/main" id="{BCBDE451-97FA-FC4F-9C3D-DF1A27C1F533}"/>
              </a:ext>
            </a:extLst>
          </p:cNvPr>
          <p:cNvSpPr>
            <a:spLocks noGrp="1"/>
          </p:cNvSpPr>
          <p:nvPr>
            <p:ph type="body" sz="quarter" idx="17"/>
          </p:nvPr>
        </p:nvSpPr>
        <p:spPr>
          <a:xfrm>
            <a:off x="407988" y="5013325"/>
            <a:ext cx="11376025" cy="991235"/>
          </a:xfrm>
        </p:spPr>
        <p:txBody>
          <a:bodyPr>
            <a:noAutofit/>
          </a:bodyPr>
          <a:lstStyle/>
          <a:p>
            <a:pPr algn="ctr"/>
            <a:r>
              <a:rPr lang="sv-SE" sz="1600" dirty="0"/>
              <a:t>På en skala mellan 0 och 10 där 10 innebär barnet/tonåringen är tillräckligt trygg och säker och vi kan avsluta ärendet och 0 innebär att situationen är så dålig för barnet/tonåringen att vi omedelbart måste placera hen utanför hemmet, var på skalan placerar du dig idag</a:t>
            </a:r>
          </a:p>
          <a:p>
            <a:pPr algn="ctr"/>
            <a:r>
              <a:rPr lang="sv-SE" sz="1600" dirty="0">
                <a:solidFill>
                  <a:srgbClr val="F58229"/>
                </a:solidFill>
              </a:rPr>
              <a:t>Sätt ut var på skalan olika personer placerar sig, t.ex. professionella, barn, föräldrar och andra</a:t>
            </a:r>
          </a:p>
        </p:txBody>
      </p:sp>
    </p:spTree>
    <p:extLst>
      <p:ext uri="{BB962C8B-B14F-4D97-AF65-F5344CB8AC3E}">
        <p14:creationId xmlns:p14="http://schemas.microsoft.com/office/powerpoint/2010/main" val="351486410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3E7ECDBA-9542-DD47-856B-FD2E7B69DE54}"/>
              </a:ext>
            </a:extLst>
          </p:cNvPr>
          <p:cNvSpPr>
            <a:spLocks noGrp="1"/>
          </p:cNvSpPr>
          <p:nvPr>
            <p:ph type="body" sz="quarter" idx="10"/>
          </p:nvPr>
        </p:nvSpPr>
        <p:spPr/>
        <p:txBody>
          <a:bodyPr/>
          <a:lstStyle/>
          <a:p>
            <a:r>
              <a:rPr lang="sv-SE" dirty="0"/>
              <a:t>Vad är vi oroliga för?</a:t>
            </a:r>
          </a:p>
        </p:txBody>
      </p:sp>
      <p:sp>
        <p:nvSpPr>
          <p:cNvPr id="3" name="Text Placeholder 2">
            <a:extLst>
              <a:ext uri="{FF2B5EF4-FFF2-40B4-BE49-F238E27FC236}">
                <a16:creationId xmlns:a16="http://schemas.microsoft.com/office/drawing/2014/main" id="{37A94B4D-498E-B84F-99A0-1D2310F94884}"/>
              </a:ext>
            </a:extLst>
          </p:cNvPr>
          <p:cNvSpPr>
            <a:spLocks noGrp="1"/>
          </p:cNvSpPr>
          <p:nvPr>
            <p:ph type="body" sz="quarter" idx="11"/>
          </p:nvPr>
        </p:nvSpPr>
        <p:spPr/>
        <p:txBody>
          <a:bodyPr/>
          <a:lstStyle/>
          <a:p>
            <a:r>
              <a:rPr lang="en-AU" dirty="0" err="1"/>
              <a:t>Vad</a:t>
            </a:r>
            <a:r>
              <a:rPr lang="en-AU" dirty="0"/>
              <a:t> </a:t>
            </a:r>
            <a:r>
              <a:rPr lang="en-AU" dirty="0" err="1"/>
              <a:t>fungerar</a:t>
            </a:r>
            <a:r>
              <a:rPr lang="en-AU" dirty="0"/>
              <a:t> bra?</a:t>
            </a:r>
            <a:endParaRPr lang="en-US" dirty="0"/>
          </a:p>
        </p:txBody>
      </p:sp>
      <p:sp>
        <p:nvSpPr>
          <p:cNvPr id="4" name="Text Placeholder 3">
            <a:extLst>
              <a:ext uri="{FF2B5EF4-FFF2-40B4-BE49-F238E27FC236}">
                <a16:creationId xmlns:a16="http://schemas.microsoft.com/office/drawing/2014/main" id="{731276EA-4AD4-FB42-B9A0-EFFA0D7BC3A2}"/>
              </a:ext>
            </a:extLst>
          </p:cNvPr>
          <p:cNvSpPr>
            <a:spLocks noGrp="1"/>
          </p:cNvSpPr>
          <p:nvPr>
            <p:ph type="body" sz="quarter" idx="12"/>
          </p:nvPr>
        </p:nvSpPr>
        <p:spPr/>
        <p:txBody>
          <a:bodyPr/>
          <a:lstStyle/>
          <a:p>
            <a:r>
              <a:rPr lang="en-AU" dirty="0" err="1"/>
              <a:t>Vad</a:t>
            </a:r>
            <a:r>
              <a:rPr lang="en-AU" dirty="0"/>
              <a:t> </a:t>
            </a:r>
            <a:r>
              <a:rPr lang="en-AU" dirty="0" err="1"/>
              <a:t>behöver</a:t>
            </a:r>
            <a:r>
              <a:rPr lang="en-AU" dirty="0"/>
              <a:t> </a:t>
            </a:r>
            <a:r>
              <a:rPr lang="en-AU" dirty="0" err="1"/>
              <a:t>hända</a:t>
            </a:r>
            <a:r>
              <a:rPr lang="en-AU" dirty="0"/>
              <a:t>?</a:t>
            </a:r>
            <a:endParaRPr lang="en-US" dirty="0"/>
          </a:p>
        </p:txBody>
      </p:sp>
      <p:sp>
        <p:nvSpPr>
          <p:cNvPr id="5" name="Text Placeholder 4">
            <a:extLst>
              <a:ext uri="{FF2B5EF4-FFF2-40B4-BE49-F238E27FC236}">
                <a16:creationId xmlns:a16="http://schemas.microsoft.com/office/drawing/2014/main" id="{CA8AEE5B-8C4A-444D-80BD-DDCAD18B9E46}"/>
              </a:ext>
            </a:extLst>
          </p:cNvPr>
          <p:cNvSpPr>
            <a:spLocks noGrp="1"/>
          </p:cNvSpPr>
          <p:nvPr>
            <p:ph type="body" sz="quarter" idx="13"/>
          </p:nvPr>
        </p:nvSpPr>
        <p:spPr>
          <a:xfrm>
            <a:off x="1" y="1338610"/>
            <a:ext cx="4094163" cy="4818298"/>
          </a:xfrm>
        </p:spPr>
        <p:txBody>
          <a:bodyPr>
            <a:normAutofit fontScale="92500" lnSpcReduction="20000"/>
          </a:bodyPr>
          <a:lstStyle/>
          <a:p>
            <a:pPr>
              <a:lnSpc>
                <a:spcPct val="120000"/>
              </a:lnSpc>
            </a:pPr>
            <a:r>
              <a:rPr lang="sv-SE" b="1" dirty="0">
                <a:solidFill>
                  <a:srgbClr val="F58229"/>
                </a:solidFill>
              </a:rPr>
              <a:t>SKADA: </a:t>
            </a:r>
            <a:r>
              <a:rPr lang="sv-SE" dirty="0"/>
              <a:t>Skada, sår eller övergrepp mot barnet i det förflutna, med (troligen) vuxen förövare. Omfattar även risktagande beteende hos barn/tonåringar som indikerat skada och/eller är skadligt för dem. </a:t>
            </a:r>
          </a:p>
          <a:p>
            <a:pPr>
              <a:lnSpc>
                <a:spcPct val="120000"/>
              </a:lnSpc>
            </a:pPr>
            <a:br>
              <a:rPr lang="sv-SE" dirty="0"/>
            </a:br>
            <a:r>
              <a:rPr lang="sv-SE" b="1" dirty="0">
                <a:solidFill>
                  <a:srgbClr val="F58229"/>
                </a:solidFill>
              </a:rPr>
              <a:t>FRAMTIDA RISK: </a:t>
            </a:r>
            <a:r>
              <a:rPr lang="sv-SE" dirty="0"/>
              <a:t>Den skada eller liknande som barnet/barnen förmodas utsättas för om familjens situation inte förändras. </a:t>
            </a:r>
          </a:p>
          <a:p>
            <a:pPr>
              <a:lnSpc>
                <a:spcPct val="120000"/>
              </a:lnSpc>
            </a:pPr>
            <a:br>
              <a:rPr lang="sv-SE" dirty="0"/>
            </a:br>
            <a:r>
              <a:rPr lang="sv-SE" b="1" dirty="0">
                <a:solidFill>
                  <a:srgbClr val="F58229"/>
                </a:solidFill>
              </a:rPr>
              <a:t>KOMPLICERANDE FAKTORER: </a:t>
            </a:r>
            <a:r>
              <a:rPr lang="sv-SE" dirty="0"/>
              <a:t>Handlingar och beteenden i och kring familjen, barnet och av professionella som gör det svårare att undanröja risken för framtida övergrepp.</a:t>
            </a:r>
          </a:p>
        </p:txBody>
      </p:sp>
      <p:sp>
        <p:nvSpPr>
          <p:cNvPr id="6" name="Text Placeholder 5">
            <a:extLst>
              <a:ext uri="{FF2B5EF4-FFF2-40B4-BE49-F238E27FC236}">
                <a16:creationId xmlns:a16="http://schemas.microsoft.com/office/drawing/2014/main" id="{C1FCD822-5CAE-F449-89B4-44ACE00733BC}"/>
              </a:ext>
            </a:extLst>
          </p:cNvPr>
          <p:cNvSpPr>
            <a:spLocks noGrp="1"/>
          </p:cNvSpPr>
          <p:nvPr>
            <p:ph type="body" sz="quarter" idx="14"/>
          </p:nvPr>
        </p:nvSpPr>
        <p:spPr/>
        <p:txBody>
          <a:bodyPr/>
          <a:lstStyle/>
          <a:p>
            <a:r>
              <a:rPr lang="sv-SE" b="1" dirty="0">
                <a:solidFill>
                  <a:srgbClr val="F58229"/>
                </a:solidFill>
              </a:rPr>
              <a:t>BEFINTLIGA STYRKOR: </a:t>
            </a:r>
            <a:r>
              <a:rPr lang="sv-SE" dirty="0"/>
              <a:t>Personer, planer och åtgärder som </a:t>
            </a:r>
            <a:r>
              <a:rPr lang="sv-SE" dirty="0" err="1"/>
              <a:t>bidrartill</a:t>
            </a:r>
            <a:r>
              <a:rPr lang="sv-SE" dirty="0"/>
              <a:t> barnets trygghet, och planer för hur barnet ska kunna vara säkert i stunder av fara. </a:t>
            </a:r>
          </a:p>
          <a:p>
            <a:br>
              <a:rPr lang="sv-SE" dirty="0"/>
            </a:br>
            <a:r>
              <a:rPr lang="sv-SE" b="1" dirty="0">
                <a:solidFill>
                  <a:srgbClr val="F58229"/>
                </a:solidFill>
              </a:rPr>
              <a:t>BEFINTLIG SÄKERHET</a:t>
            </a:r>
            <a:r>
              <a:rPr lang="sv-SE" dirty="0"/>
              <a:t>: Åtgärder som vidtas av föräldrar, engagerade vuxna och barn för att se till att barnet är säkert u stunder av fara.</a:t>
            </a:r>
          </a:p>
        </p:txBody>
      </p:sp>
      <p:sp>
        <p:nvSpPr>
          <p:cNvPr id="7" name="Text Placeholder 6">
            <a:extLst>
              <a:ext uri="{FF2B5EF4-FFF2-40B4-BE49-F238E27FC236}">
                <a16:creationId xmlns:a16="http://schemas.microsoft.com/office/drawing/2014/main" id="{B4AC1A35-3FDE-B54D-A27D-D24E27B65AFD}"/>
              </a:ext>
            </a:extLst>
          </p:cNvPr>
          <p:cNvSpPr>
            <a:spLocks noGrp="1"/>
          </p:cNvSpPr>
          <p:nvPr>
            <p:ph type="body" sz="quarter" idx="15"/>
          </p:nvPr>
        </p:nvSpPr>
        <p:spPr/>
        <p:txBody>
          <a:bodyPr/>
          <a:lstStyle/>
          <a:p>
            <a:r>
              <a:rPr lang="sv-SE" b="1" dirty="0">
                <a:solidFill>
                  <a:srgbClr val="F58229"/>
                </a:solidFill>
              </a:rPr>
              <a:t>SÄKERHETSMÅL: </a:t>
            </a:r>
            <a:r>
              <a:rPr lang="sv-SE" dirty="0"/>
              <a:t>De beteenden och handlingar som socialtjänsten behöver se för a veta att barnet är tillräckligt säkert för att ärendet ska avslutas. </a:t>
            </a:r>
          </a:p>
          <a:p>
            <a:br>
              <a:rPr lang="sv-SE" dirty="0"/>
            </a:br>
            <a:r>
              <a:rPr lang="sv-SE" b="1" dirty="0">
                <a:solidFill>
                  <a:srgbClr val="F58229"/>
                </a:solidFill>
              </a:rPr>
              <a:t>NÄSTA STEG: </a:t>
            </a:r>
            <a:r>
              <a:rPr lang="sv-SE" dirty="0"/>
              <a:t>De åtgärder som genast måste vidtas för att bygga framtida säkerhet.</a:t>
            </a:r>
          </a:p>
        </p:txBody>
      </p:sp>
      <p:sp>
        <p:nvSpPr>
          <p:cNvPr id="8" name="Text Placeholder 7">
            <a:extLst>
              <a:ext uri="{FF2B5EF4-FFF2-40B4-BE49-F238E27FC236}">
                <a16:creationId xmlns:a16="http://schemas.microsoft.com/office/drawing/2014/main" id="{4487B1DA-9946-8F40-9462-A81AE162C20E}"/>
              </a:ext>
            </a:extLst>
          </p:cNvPr>
          <p:cNvSpPr>
            <a:spLocks noGrp="1"/>
          </p:cNvSpPr>
          <p:nvPr>
            <p:ph type="body" sz="quarter" idx="16"/>
          </p:nvPr>
        </p:nvSpPr>
        <p:spPr/>
        <p:txBody>
          <a:bodyPr/>
          <a:lstStyle/>
          <a:p>
            <a:r>
              <a:rPr lang="sv-SE" dirty="0" err="1"/>
              <a:t>Signs</a:t>
            </a:r>
            <a:r>
              <a:rPr lang="sv-SE" dirty="0"/>
              <a:t> </a:t>
            </a:r>
            <a:r>
              <a:rPr lang="sv-SE" dirty="0" err="1"/>
              <a:t>of</a:t>
            </a:r>
            <a:r>
              <a:rPr lang="sv-SE" dirty="0"/>
              <a:t> </a:t>
            </a:r>
            <a:r>
              <a:rPr lang="sv-SE" dirty="0" err="1"/>
              <a:t>Safetys</a:t>
            </a:r>
            <a:r>
              <a:rPr lang="sv-SE" baseline="30000" dirty="0"/>
              <a:t>®</a:t>
            </a:r>
            <a:r>
              <a:rPr lang="sv-SE" dirty="0"/>
              <a:t> ramverk för bedömning och planering</a:t>
            </a:r>
          </a:p>
        </p:txBody>
      </p:sp>
    </p:spTree>
    <p:extLst>
      <p:ext uri="{BB962C8B-B14F-4D97-AF65-F5344CB8AC3E}">
        <p14:creationId xmlns:p14="http://schemas.microsoft.com/office/powerpoint/2010/main" val="28068589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3" grpId="0" build="p"/>
      <p:bldP spid="4"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3E7ECDBA-9542-DD47-856B-FD2E7B69DE54}"/>
              </a:ext>
            </a:extLst>
          </p:cNvPr>
          <p:cNvSpPr>
            <a:spLocks noGrp="1"/>
          </p:cNvSpPr>
          <p:nvPr>
            <p:ph type="body" sz="quarter" idx="10"/>
          </p:nvPr>
        </p:nvSpPr>
        <p:spPr/>
        <p:txBody>
          <a:bodyPr/>
          <a:lstStyle/>
          <a:p>
            <a:r>
              <a:rPr lang="sv-SE" dirty="0"/>
              <a:t>Vad är vi oroliga för?</a:t>
            </a:r>
          </a:p>
        </p:txBody>
      </p:sp>
      <p:sp>
        <p:nvSpPr>
          <p:cNvPr id="3" name="Text Placeholder 2">
            <a:extLst>
              <a:ext uri="{FF2B5EF4-FFF2-40B4-BE49-F238E27FC236}">
                <a16:creationId xmlns:a16="http://schemas.microsoft.com/office/drawing/2014/main" id="{37A94B4D-498E-B84F-99A0-1D2310F94884}"/>
              </a:ext>
            </a:extLst>
          </p:cNvPr>
          <p:cNvSpPr>
            <a:spLocks noGrp="1"/>
          </p:cNvSpPr>
          <p:nvPr>
            <p:ph type="body" sz="quarter" idx="11"/>
          </p:nvPr>
        </p:nvSpPr>
        <p:spPr/>
        <p:txBody>
          <a:bodyPr/>
          <a:lstStyle/>
          <a:p>
            <a:r>
              <a:rPr lang="sv-SE" dirty="0"/>
              <a:t>Vad fungerar bra?</a:t>
            </a:r>
          </a:p>
        </p:txBody>
      </p:sp>
      <p:sp>
        <p:nvSpPr>
          <p:cNvPr id="4" name="Text Placeholder 3">
            <a:extLst>
              <a:ext uri="{FF2B5EF4-FFF2-40B4-BE49-F238E27FC236}">
                <a16:creationId xmlns:a16="http://schemas.microsoft.com/office/drawing/2014/main" id="{731276EA-4AD4-FB42-B9A0-EFFA0D7BC3A2}"/>
              </a:ext>
            </a:extLst>
          </p:cNvPr>
          <p:cNvSpPr>
            <a:spLocks noGrp="1"/>
          </p:cNvSpPr>
          <p:nvPr>
            <p:ph type="body" sz="quarter" idx="12"/>
          </p:nvPr>
        </p:nvSpPr>
        <p:spPr/>
        <p:txBody>
          <a:bodyPr/>
          <a:lstStyle/>
          <a:p>
            <a:r>
              <a:rPr lang="sv-SE" dirty="0"/>
              <a:t>Vad behöver hända?</a:t>
            </a:r>
          </a:p>
        </p:txBody>
      </p:sp>
      <p:sp>
        <p:nvSpPr>
          <p:cNvPr id="5" name="Text Placeholder 4">
            <a:extLst>
              <a:ext uri="{FF2B5EF4-FFF2-40B4-BE49-F238E27FC236}">
                <a16:creationId xmlns:a16="http://schemas.microsoft.com/office/drawing/2014/main" id="{CA8AEE5B-8C4A-444D-80BD-DDCAD18B9E46}"/>
              </a:ext>
            </a:extLst>
          </p:cNvPr>
          <p:cNvSpPr>
            <a:spLocks noGrp="1"/>
          </p:cNvSpPr>
          <p:nvPr>
            <p:ph type="body" sz="quarter" idx="13"/>
          </p:nvPr>
        </p:nvSpPr>
        <p:spPr/>
        <p:txBody>
          <a:bodyPr>
            <a:noAutofit/>
          </a:bodyPr>
          <a:lstStyle/>
          <a:p>
            <a:r>
              <a:rPr lang="sv-SE" sz="1600" b="1" dirty="0">
                <a:solidFill>
                  <a:srgbClr val="F58229"/>
                </a:solidFill>
              </a:rPr>
              <a:t>SKADA: </a:t>
            </a:r>
            <a:r>
              <a:rPr lang="sv-SE" sz="1600" dirty="0"/>
              <a:t>saker i dina barns omgivning som skulle kunna skada eller skrämma dem, som till exempel när mamma/pappa/andra vuxna eller andra barn gör så att de får blåmärken, skärsår eller brutna ben, eller gör saker som skrämmer dem som att slåss eller att röra vi dem så att det inte känns bra.</a:t>
            </a:r>
          </a:p>
          <a:p>
            <a:r>
              <a:rPr lang="sv-SE" sz="1600" dirty="0"/>
              <a:t> </a:t>
            </a:r>
          </a:p>
          <a:p>
            <a:r>
              <a:rPr lang="sv-SE" sz="1600" b="1" dirty="0">
                <a:solidFill>
                  <a:srgbClr val="F58229"/>
                </a:solidFill>
              </a:rPr>
              <a:t>FARA: </a:t>
            </a:r>
            <a:r>
              <a:rPr lang="sv-SE" sz="1600" dirty="0"/>
              <a:t>Det här är det som vi är rädda för ska hända om vi inte kan ändra på hur det är nu.</a:t>
            </a:r>
          </a:p>
          <a:p>
            <a:r>
              <a:rPr lang="sv-SE" sz="1600" dirty="0"/>
              <a:t> </a:t>
            </a:r>
          </a:p>
          <a:p>
            <a:r>
              <a:rPr lang="sv-SE" sz="1600" b="1" dirty="0">
                <a:solidFill>
                  <a:srgbClr val="F58229"/>
                </a:solidFill>
              </a:rPr>
              <a:t>KOMPLICERANDE FAKTORER: </a:t>
            </a:r>
            <a:r>
              <a:rPr lang="sv-SE" sz="1600" dirty="0"/>
              <a:t>saker i ditt barns liv som gör allt svårare men som inte direkt behöver skada eller skrämma ditt barn.</a:t>
            </a:r>
          </a:p>
        </p:txBody>
      </p:sp>
      <p:sp>
        <p:nvSpPr>
          <p:cNvPr id="6" name="Text Placeholder 5">
            <a:extLst>
              <a:ext uri="{FF2B5EF4-FFF2-40B4-BE49-F238E27FC236}">
                <a16:creationId xmlns:a16="http://schemas.microsoft.com/office/drawing/2014/main" id="{C1FCD822-5CAE-F449-89B4-44ACE00733BC}"/>
              </a:ext>
            </a:extLst>
          </p:cNvPr>
          <p:cNvSpPr>
            <a:spLocks noGrp="1"/>
          </p:cNvSpPr>
          <p:nvPr>
            <p:ph type="body" sz="quarter" idx="14"/>
          </p:nvPr>
        </p:nvSpPr>
        <p:spPr/>
        <p:txBody>
          <a:bodyPr>
            <a:normAutofit/>
          </a:bodyPr>
          <a:lstStyle/>
          <a:p>
            <a:r>
              <a:rPr lang="sv-SE" b="1" dirty="0">
                <a:solidFill>
                  <a:srgbClr val="F58229"/>
                </a:solidFill>
              </a:rPr>
              <a:t>BEFINTLIGA STYRKOR: </a:t>
            </a:r>
            <a:r>
              <a:rPr lang="sv-SE" dirty="0"/>
              <a:t>Det som mamma/pappa/andra personer i ditt barns liv gör riktigt bra och som gör att ditt barn känner sig tryggare hemma.</a:t>
            </a:r>
          </a:p>
          <a:p>
            <a:r>
              <a:rPr lang="sv-SE" dirty="0"/>
              <a:t> </a:t>
            </a:r>
          </a:p>
          <a:p>
            <a:r>
              <a:rPr lang="sv-SE" b="1" dirty="0">
                <a:solidFill>
                  <a:srgbClr val="F58229"/>
                </a:solidFill>
              </a:rPr>
              <a:t>BEFINTLIG SÄKERHET: </a:t>
            </a:r>
            <a:r>
              <a:rPr lang="sv-SE" dirty="0"/>
              <a:t>Saker som mamma/pappa/andra personer gör för att ditt barn ska vara tryggare och säkrare, även när det är krångligt och svårt hemma.</a:t>
            </a:r>
          </a:p>
        </p:txBody>
      </p:sp>
      <p:sp>
        <p:nvSpPr>
          <p:cNvPr id="7" name="Text Placeholder 6">
            <a:extLst>
              <a:ext uri="{FF2B5EF4-FFF2-40B4-BE49-F238E27FC236}">
                <a16:creationId xmlns:a16="http://schemas.microsoft.com/office/drawing/2014/main" id="{B4AC1A35-3FDE-B54D-A27D-D24E27B65AFD}"/>
              </a:ext>
            </a:extLst>
          </p:cNvPr>
          <p:cNvSpPr>
            <a:spLocks noGrp="1"/>
          </p:cNvSpPr>
          <p:nvPr>
            <p:ph type="body" sz="quarter" idx="15"/>
          </p:nvPr>
        </p:nvSpPr>
        <p:spPr/>
        <p:txBody>
          <a:bodyPr/>
          <a:lstStyle/>
          <a:p>
            <a:r>
              <a:rPr lang="sv-SE" b="1" dirty="0">
                <a:solidFill>
                  <a:srgbClr val="F58229"/>
                </a:solidFill>
              </a:rPr>
              <a:t>SÄKERHETSMÅL: </a:t>
            </a:r>
            <a:r>
              <a:rPr lang="sv-SE" dirty="0"/>
              <a:t>Allt det som socialtjänsten behöver se hända för att vi ska vara säkra på att ditt barn är så tryggt och säkert att vi kan avsluta ärendet.</a:t>
            </a:r>
          </a:p>
          <a:p>
            <a:r>
              <a:rPr lang="sv-SE" dirty="0"/>
              <a:t> </a:t>
            </a:r>
          </a:p>
          <a:p>
            <a:r>
              <a:rPr lang="sv-SE" b="1" dirty="0">
                <a:solidFill>
                  <a:srgbClr val="F58229"/>
                </a:solidFill>
              </a:rPr>
              <a:t>NÄSTA STEG: </a:t>
            </a:r>
            <a:r>
              <a:rPr lang="sv-SE" dirty="0"/>
              <a:t>Det vi alla behöver göra för att vara säkra på att vi gör rätt saker så att ditt barn är tryggt och säkert och för att ska kunna avsluta ärendet.</a:t>
            </a:r>
          </a:p>
        </p:txBody>
      </p:sp>
      <p:sp>
        <p:nvSpPr>
          <p:cNvPr id="8" name="Text Placeholder 7">
            <a:extLst>
              <a:ext uri="{FF2B5EF4-FFF2-40B4-BE49-F238E27FC236}">
                <a16:creationId xmlns:a16="http://schemas.microsoft.com/office/drawing/2014/main" id="{4487B1DA-9946-8F40-9462-A81AE162C20E}"/>
              </a:ext>
            </a:extLst>
          </p:cNvPr>
          <p:cNvSpPr>
            <a:spLocks noGrp="1"/>
          </p:cNvSpPr>
          <p:nvPr>
            <p:ph type="body" sz="quarter" idx="16"/>
          </p:nvPr>
        </p:nvSpPr>
        <p:spPr/>
        <p:txBody>
          <a:bodyPr>
            <a:normAutofit fontScale="70000" lnSpcReduction="20000"/>
          </a:bodyPr>
          <a:lstStyle/>
          <a:p>
            <a:r>
              <a:rPr lang="sv-SE" dirty="0" err="1"/>
              <a:t>Signs</a:t>
            </a:r>
            <a:r>
              <a:rPr lang="sv-SE" dirty="0"/>
              <a:t> </a:t>
            </a:r>
            <a:r>
              <a:rPr lang="sv-SE" dirty="0" err="1"/>
              <a:t>of</a:t>
            </a:r>
            <a:r>
              <a:rPr lang="sv-SE" dirty="0"/>
              <a:t> </a:t>
            </a:r>
            <a:r>
              <a:rPr lang="sv-SE" dirty="0" err="1"/>
              <a:t>Safetys</a:t>
            </a:r>
            <a:r>
              <a:rPr lang="sv-SE" baseline="30000" dirty="0"/>
              <a:t>®</a:t>
            </a:r>
            <a:r>
              <a:rPr lang="sv-SE" dirty="0"/>
              <a:t> ramverk för bedömning och planering; sju analyskategorier- förklaring till familjer</a:t>
            </a:r>
          </a:p>
        </p:txBody>
      </p:sp>
    </p:spTree>
    <p:extLst>
      <p:ext uri="{BB962C8B-B14F-4D97-AF65-F5344CB8AC3E}">
        <p14:creationId xmlns:p14="http://schemas.microsoft.com/office/powerpoint/2010/main" val="7015601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3" grpId="0" build="p"/>
      <p:bldP spid="4" grpId="0" build="p"/>
    </p:bldLst>
  </p:timing>
</p:sld>
</file>

<file path=ppt/theme/theme1.xml><?xml version="1.0" encoding="utf-8"?>
<a:theme xmlns:a="http://schemas.openxmlformats.org/drawingml/2006/main" name="Master Slide">
  <a:themeElements>
    <a:clrScheme name="Signs of Safety">
      <a:dk1>
        <a:srgbClr val="000000"/>
      </a:dk1>
      <a:lt1>
        <a:srgbClr val="FFFFFF"/>
      </a:lt1>
      <a:dk2>
        <a:srgbClr val="44546A"/>
      </a:dk2>
      <a:lt2>
        <a:srgbClr val="E7E6E6"/>
      </a:lt2>
      <a:accent1>
        <a:srgbClr val="1A74BC"/>
      </a:accent1>
      <a:accent2>
        <a:srgbClr val="F48228"/>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rtlCol="0">
        <a:spAutoFit/>
      </a:bodyPr>
      <a:lstStyle>
        <a:defPPr algn="l">
          <a:defRPr sz="2000" b="1" dirty="0" smtClean="0">
            <a:solidFill>
              <a:schemeClr val="tx1">
                <a:lumMod val="85000"/>
                <a:lumOff val="15000"/>
              </a:schemeClr>
            </a:solidFill>
            <a:latin typeface="NexusSans-Regular" pitchFamily="2" charset="77"/>
          </a:defRPr>
        </a:defPPr>
      </a:lstStyle>
    </a:txDef>
  </a:objectDefaults>
  <a:extraClrSchemeLst/>
  <a:extLst>
    <a:ext uri="{05A4C25C-085E-4340-85A3-A5531E510DB2}">
      <thm15:themeFamily xmlns:thm15="http://schemas.microsoft.com/office/thememl/2012/main" name="Signs of Safety PowerPoint Template SE Jan 2020 v1.8.1" id="{7916BC25-DF3E-4548-AA4D-A9D08BA815E4}" vid="{63F7410D-1443-0B48-894E-219449BCA78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Master Slide</Template>
  <TotalTime>135</TotalTime>
  <Words>576</Words>
  <Application>Microsoft Macintosh PowerPoint</Application>
  <PresentationFormat>Widescreen</PresentationFormat>
  <Paragraphs>43</Paragraphs>
  <Slides>3</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vt:i4>
      </vt:variant>
    </vt:vector>
  </HeadingPairs>
  <TitlesOfParts>
    <vt:vector size="13" baseType="lpstr">
      <vt:lpstr>Arial</vt:lpstr>
      <vt:lpstr>Nexus Sans Pro</vt:lpstr>
      <vt:lpstr>NexusSans-Bold</vt:lpstr>
      <vt:lpstr>DIN 2014</vt:lpstr>
      <vt:lpstr>Calibri</vt:lpstr>
      <vt:lpstr>NexusSans-Regular</vt:lpstr>
      <vt:lpstr>DIN 2014 Bold</vt:lpstr>
      <vt:lpstr>NexusSans-Italic</vt:lpstr>
      <vt:lpstr>DIN 2014 Narrow Light</vt:lpstr>
      <vt:lpstr>Master Slide</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Patricia Griffioen</dc:creator>
  <cp:lastModifiedBy>Kirsten Richardson</cp:lastModifiedBy>
  <cp:revision>14</cp:revision>
  <dcterms:created xsi:type="dcterms:W3CDTF">2020-04-16T04:31:31Z</dcterms:created>
  <dcterms:modified xsi:type="dcterms:W3CDTF">2023-03-13T03:35:26Z</dcterms:modified>
</cp:coreProperties>
</file>